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65" r:id="rId3"/>
    <p:sldId id="266" r:id="rId4"/>
    <p:sldId id="267" r:id="rId5"/>
    <p:sldId id="268" r:id="rId6"/>
    <p:sldId id="269" r:id="rId7"/>
    <p:sldId id="270" r:id="rId8"/>
    <p:sldId id="280" r:id="rId9"/>
    <p:sldId id="279" r:id="rId10"/>
    <p:sldId id="278" r:id="rId11"/>
    <p:sldId id="282" r:id="rId12"/>
    <p:sldId id="283" r:id="rId13"/>
    <p:sldId id="309" r:id="rId14"/>
    <p:sldId id="302" r:id="rId15"/>
    <p:sldId id="289" r:id="rId16"/>
    <p:sldId id="287" r:id="rId17"/>
    <p:sldId id="285" r:id="rId18"/>
    <p:sldId id="303" r:id="rId19"/>
    <p:sldId id="275" r:id="rId20"/>
    <p:sldId id="305" r:id="rId21"/>
    <p:sldId id="304" r:id="rId22"/>
    <p:sldId id="308" r:id="rId23"/>
    <p:sldId id="290" r:id="rId24"/>
    <p:sldId id="288" r:id="rId25"/>
    <p:sldId id="301" r:id="rId26"/>
    <p:sldId id="291" r:id="rId27"/>
    <p:sldId id="307" r:id="rId28"/>
    <p:sldId id="292" r:id="rId29"/>
    <p:sldId id="31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73" d="100"/>
          <a:sy n="73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7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4C500-BE44-4C50-955A-82118A49FF65}" type="datetimeFigureOut">
              <a:rPr lang="es-EC" smtClean="0"/>
              <a:t>8/12/2019</a:t>
            </a:fld>
            <a:endParaRPr lang="es-EC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BDC34-46EF-4684-B056-055180D62063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687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063" indent="-2889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88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01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75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47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19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91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6363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FA3CB71-ABB3-4297-9CB6-97A3E45CE65A}" type="slidenum">
              <a:rPr lang="en-US" altLang="en-US" smtClean="0">
                <a:latin typeface="Arial" panose="020B0604020202020204" pitchFamily="34" charset="0"/>
                <a:ea typeface="ＭＳ Ｐゴシック" panose="020B0600070205080204" pitchFamily="34" charset="-128"/>
              </a:rPr>
              <a:pPr>
                <a:spcBef>
                  <a:spcPct val="0"/>
                </a:spcBef>
              </a:pPr>
              <a:t>25</a:t>
            </a:fld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  <a:ea typeface="ＭＳ Ｐゴシック" panose="020B0600070205080204" pitchFamily="34" charset="-128"/>
              </a:rPr>
              <a:t>Focus in the meaning of residuals</a:t>
            </a:r>
          </a:p>
        </p:txBody>
      </p:sp>
    </p:spTree>
    <p:extLst>
      <p:ext uri="{BB962C8B-B14F-4D97-AF65-F5344CB8AC3E}">
        <p14:creationId xmlns:p14="http://schemas.microsoft.com/office/powerpoint/2010/main" val="2330293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52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33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5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6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2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7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2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35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36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8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1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7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8992" y="640080"/>
            <a:ext cx="9957816" cy="2941320"/>
          </a:xfrm>
        </p:spPr>
        <p:txBody>
          <a:bodyPr anchor="ctr">
            <a:normAutofit/>
          </a:bodyPr>
          <a:lstStyle/>
          <a:p>
            <a:r>
              <a:rPr lang="es-EC" altLang="es-EC" sz="4800" b="1" dirty="0"/>
              <a:t>Introducción a la </a:t>
            </a:r>
            <a:r>
              <a:rPr lang="es-EC" altLang="es-EC" sz="4800" b="1" dirty="0" err="1"/>
              <a:t>Morfometría</a:t>
            </a:r>
            <a:r>
              <a:rPr lang="es-EC" altLang="es-EC" sz="4800" b="1" dirty="0"/>
              <a:t> Geométrica: Teoría y Aplicaciones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4191000"/>
            <a:ext cx="6400800" cy="2362200"/>
          </a:xfrm>
        </p:spPr>
        <p:txBody>
          <a:bodyPr/>
          <a:lstStyle/>
          <a:p>
            <a:pPr eaLnBrk="1" hangingPunct="1"/>
            <a:r>
              <a:rPr lang="es-EC" altLang="es-EC" sz="2800" dirty="0" smtClean="0"/>
              <a:t>Windsor Aguirre</a:t>
            </a:r>
          </a:p>
          <a:p>
            <a:pPr eaLnBrk="1" hangingPunct="1"/>
            <a:r>
              <a:rPr lang="es-EC" altLang="es-EC" sz="2800" dirty="0" smtClean="0"/>
              <a:t>Departamento de Ciencias Biológicas</a:t>
            </a:r>
          </a:p>
          <a:p>
            <a:pPr eaLnBrk="1" hangingPunct="1"/>
            <a:r>
              <a:rPr lang="es-EC" altLang="es-EC" sz="2800" dirty="0" err="1" smtClean="0"/>
              <a:t>DePaul</a:t>
            </a:r>
            <a:r>
              <a:rPr lang="es-EC" altLang="es-EC" sz="2800" dirty="0" smtClean="0"/>
              <a:t> </a:t>
            </a:r>
            <a:r>
              <a:rPr lang="es-EC" altLang="es-EC" sz="2800" dirty="0" err="1" smtClean="0"/>
              <a:t>University</a:t>
            </a:r>
            <a:endParaRPr lang="es-EC" altLang="es-EC" sz="2800" dirty="0" smtClean="0"/>
          </a:p>
          <a:p>
            <a:pPr eaLnBrk="1" hangingPunct="1"/>
            <a:r>
              <a:rPr lang="es-EC" altLang="es-EC" sz="2800" dirty="0" smtClean="0"/>
              <a:t>Chicago, IL, EEUU</a:t>
            </a:r>
            <a:endParaRPr lang="es-EC" altLang="es-EC" sz="2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828800" y="3886200"/>
            <a:ext cx="8534400" cy="158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5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7337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981200"/>
            <a:ext cx="8153400" cy="44196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Similar al </a:t>
            </a:r>
            <a:r>
              <a:rPr lang="es-EC" altLang="en-US" dirty="0" smtClean="0"/>
              <a:t>ACP, </a:t>
            </a:r>
            <a:r>
              <a:rPr lang="es-EC" altLang="en-US" dirty="0" smtClean="0"/>
              <a:t>busca hacer mas sencillo y </a:t>
            </a:r>
            <a:r>
              <a:rPr lang="es-EC" altLang="en-US" b="1" dirty="0" smtClean="0"/>
              <a:t>reducir la </a:t>
            </a:r>
            <a:r>
              <a:rPr lang="es-EC" altLang="en-US" b="1" dirty="0" err="1" smtClean="0"/>
              <a:t>dimensionalidad</a:t>
            </a:r>
            <a:r>
              <a:rPr lang="es-EC" altLang="en-US" dirty="0" smtClean="0"/>
              <a:t> de matrices complejas</a:t>
            </a:r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Difiere de </a:t>
            </a:r>
            <a:r>
              <a:rPr lang="es-EC" altLang="en-US" dirty="0" smtClean="0"/>
              <a:t>ACP </a:t>
            </a:r>
            <a:r>
              <a:rPr lang="es-EC" altLang="en-US" dirty="0" smtClean="0"/>
              <a:t>en que específicamente busca las diferencias mas importantes </a:t>
            </a:r>
            <a:r>
              <a:rPr lang="es-EC" altLang="en-US" b="1" dirty="0" smtClean="0"/>
              <a:t>entre grupos </a:t>
            </a:r>
            <a:r>
              <a:rPr lang="es-EC" altLang="en-US" dirty="0" smtClean="0"/>
              <a:t>asignados por el investigador</a:t>
            </a:r>
          </a:p>
          <a:p>
            <a:pPr lvl="1"/>
            <a:r>
              <a:rPr lang="es-EC" altLang="en-US" dirty="0" smtClean="0"/>
              <a:t>El </a:t>
            </a:r>
            <a:r>
              <a:rPr lang="es-EC" altLang="en-US" dirty="0" smtClean="0"/>
              <a:t>ACP </a:t>
            </a:r>
            <a:r>
              <a:rPr lang="es-EC" altLang="en-US" dirty="0" smtClean="0"/>
              <a:t>busca los ejes principales de variaci</a:t>
            </a:r>
            <a:r>
              <a:rPr lang="es-EC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ó</a:t>
            </a:r>
            <a:r>
              <a:rPr lang="es-EC" altLang="en-US" dirty="0" smtClean="0"/>
              <a:t>n, no sabe nada de grupos</a:t>
            </a:r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Mas probable encontrar las diferencias que existen entre grupos</a:t>
            </a:r>
            <a:endParaRPr lang="es-EC" altLang="en-US" dirty="0"/>
          </a:p>
        </p:txBody>
      </p:sp>
      <p:sp>
        <p:nvSpPr>
          <p:cNvPr id="25605" name="Text Box 9"/>
          <p:cNvSpPr txBox="1">
            <a:spLocks noChangeArrowheads="1"/>
          </p:cNvSpPr>
          <p:nvPr/>
        </p:nvSpPr>
        <p:spPr bwMode="auto">
          <a:xfrm>
            <a:off x="2030413" y="152401"/>
            <a:ext cx="8458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 err="1" smtClean="0">
                <a:latin typeface="Arial Unicode MS" pitchFamily="34" charset="-128"/>
              </a:rPr>
              <a:t>An</a:t>
            </a:r>
            <a:r>
              <a:rPr lang="en-US" altLang="en-US" sz="4000" dirty="0" err="1" smtClean="0">
                <a:cs typeface="Calibri" panose="020F0502020204030204" pitchFamily="34" charset="0"/>
              </a:rPr>
              <a:t>á</a:t>
            </a:r>
            <a:r>
              <a:rPr lang="en-US" altLang="en-US" sz="4000" dirty="0" err="1" smtClean="0">
                <a:latin typeface="Arial Unicode MS" pitchFamily="34" charset="-128"/>
              </a:rPr>
              <a:t>lisis</a:t>
            </a:r>
            <a:r>
              <a:rPr lang="en-US" altLang="en-US" sz="4000" dirty="0" smtClean="0">
                <a:latin typeface="Arial Unicode MS" pitchFamily="34" charset="-128"/>
              </a:rPr>
              <a:t> </a:t>
            </a:r>
            <a:r>
              <a:rPr lang="en-US" altLang="en-US" sz="4000" dirty="0">
                <a:latin typeface="Arial Unicode MS" pitchFamily="34" charset="-128"/>
              </a:rPr>
              <a:t>de </a:t>
            </a:r>
            <a:r>
              <a:rPr lang="en-US" altLang="en-US" sz="4000" dirty="0" err="1" smtClean="0">
                <a:latin typeface="Arial Unicode MS" pitchFamily="34" charset="-128"/>
              </a:rPr>
              <a:t>Variantes</a:t>
            </a:r>
            <a:r>
              <a:rPr lang="en-US" altLang="en-US" sz="4000" dirty="0" smtClean="0">
                <a:latin typeface="Arial Unicode MS" pitchFamily="34" charset="-128"/>
              </a:rPr>
              <a:t> </a:t>
            </a:r>
            <a:r>
              <a:rPr lang="en-US" altLang="en-US" sz="4000" dirty="0" err="1" smtClean="0">
                <a:latin typeface="Arial Unicode MS" pitchFamily="34" charset="-128"/>
              </a:rPr>
              <a:t>Can</a:t>
            </a:r>
            <a:r>
              <a:rPr lang="en-US" altLang="en-US" sz="4000" dirty="0" err="1" smtClean="0">
                <a:cs typeface="Calibri" panose="020F0502020204030204" pitchFamily="34" charset="0"/>
              </a:rPr>
              <a:t>ó</a:t>
            </a:r>
            <a:r>
              <a:rPr lang="en-US" altLang="en-US" sz="4000" dirty="0" err="1" smtClean="0">
                <a:latin typeface="Arial Unicode MS" pitchFamily="34" charset="-128"/>
              </a:rPr>
              <a:t>nicas</a:t>
            </a:r>
            <a:r>
              <a:rPr lang="en-US" altLang="en-US" sz="4000" dirty="0" smtClean="0">
                <a:latin typeface="Arial Unicode MS" pitchFamily="34" charset="-128"/>
              </a:rPr>
              <a:t>    (AVC o CVA </a:t>
            </a:r>
            <a:r>
              <a:rPr lang="en-US" altLang="en-US" sz="4000" dirty="0" err="1" smtClean="0">
                <a:latin typeface="Arial Unicode MS" pitchFamily="34" charset="-128"/>
              </a:rPr>
              <a:t>en</a:t>
            </a:r>
            <a:r>
              <a:rPr lang="en-US" altLang="en-US" sz="4000" dirty="0" smtClean="0">
                <a:latin typeface="Arial Unicode MS" pitchFamily="34" charset="-128"/>
              </a:rPr>
              <a:t> </a:t>
            </a:r>
            <a:r>
              <a:rPr lang="en-US" altLang="en-US" sz="4000" dirty="0" err="1" smtClean="0">
                <a:latin typeface="Arial Unicode MS" pitchFamily="34" charset="-128"/>
              </a:rPr>
              <a:t>Inglés</a:t>
            </a:r>
            <a:r>
              <a:rPr lang="en-US" altLang="en-US" sz="4000" dirty="0" smtClean="0">
                <a:latin typeface="Arial Unicode MS" pitchFamily="34" charset="-128"/>
              </a:rPr>
              <a:t>)</a:t>
            </a:r>
            <a:endParaRPr lang="en-US" altLang="en-US" sz="4000" dirty="0">
              <a:latin typeface="Arial Unicode MS" pitchFamily="34" charset="-12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628240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2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334814"/>
            <a:ext cx="8153400" cy="5523186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Produce un </a:t>
            </a:r>
            <a:r>
              <a:rPr lang="es-EC" altLang="en-US" b="1" dirty="0" smtClean="0"/>
              <a:t>nuevo sistema de coordenadas </a:t>
            </a:r>
            <a:r>
              <a:rPr lang="es-EC" altLang="en-US" dirty="0" smtClean="0"/>
              <a:t>de tal manera que CV1 representa la dirección en la que los grupos son distinguidos mas efectivamente (no necesariamente la dirección de mayor variabilidad)</a:t>
            </a:r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No es una simple rotación del espacio como PCA. </a:t>
            </a:r>
            <a:r>
              <a:rPr lang="es-EC" altLang="en-US" b="1" dirty="0" smtClean="0"/>
              <a:t>Cambia las distancias en el espacio nuevo</a:t>
            </a:r>
            <a:r>
              <a:rPr lang="es-EC" altLang="en-US" dirty="0" smtClean="0"/>
              <a:t>. </a:t>
            </a:r>
          </a:p>
          <a:p>
            <a:pPr lvl="1"/>
            <a:r>
              <a:rPr lang="es-EC" altLang="en-US" dirty="0" smtClean="0"/>
              <a:t>Reduce la varianza dentro de los grupos y exagera la varianza entre grupos</a:t>
            </a:r>
            <a:endParaRPr lang="es-EC" altLang="en-US" dirty="0"/>
          </a:p>
          <a:p>
            <a:pPr eaLnBrk="1" hangingPunct="1">
              <a:lnSpc>
                <a:spcPct val="90000"/>
              </a:lnSpc>
            </a:pPr>
            <a:endParaRPr lang="es-EC" altLang="en-US" dirty="0"/>
          </a:p>
          <a:p>
            <a:r>
              <a:rPr lang="es-EC" altLang="en-US" dirty="0" smtClean="0"/>
              <a:t>Como el enfoque es diferenciación entre grupos, el número de </a:t>
            </a:r>
            <a:r>
              <a:rPr lang="es-EC" altLang="en-US" dirty="0" err="1" smtClean="0"/>
              <a:t>CV’s</a:t>
            </a:r>
            <a:r>
              <a:rPr lang="es-EC" altLang="en-US" dirty="0" smtClean="0"/>
              <a:t> producido es:</a:t>
            </a:r>
          </a:p>
          <a:p>
            <a:pPr lvl="1"/>
            <a:r>
              <a:rPr lang="es-EC" altLang="en-US" sz="2800" dirty="0" smtClean="0"/>
              <a:t>El </a:t>
            </a:r>
            <a:r>
              <a:rPr lang="es-EC" altLang="en-US" sz="2800" dirty="0"/>
              <a:t>número </a:t>
            </a:r>
            <a:r>
              <a:rPr lang="es-EC" altLang="en-US" sz="2800" dirty="0" smtClean="0"/>
              <a:t>de grupos - 1</a:t>
            </a:r>
            <a:endParaRPr lang="es-EC" altLang="en-US" sz="2800" dirty="0"/>
          </a:p>
        </p:txBody>
      </p:sp>
      <p:sp>
        <p:nvSpPr>
          <p:cNvPr id="25605" name="Text Box 9"/>
          <p:cNvSpPr txBox="1">
            <a:spLocks noChangeArrowheads="1"/>
          </p:cNvSpPr>
          <p:nvPr/>
        </p:nvSpPr>
        <p:spPr bwMode="auto">
          <a:xfrm>
            <a:off x="2030413" y="152401"/>
            <a:ext cx="8458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 err="1" smtClean="0">
                <a:latin typeface="Arial Unicode MS" pitchFamily="34" charset="-128"/>
              </a:rPr>
              <a:t>An</a:t>
            </a:r>
            <a:r>
              <a:rPr lang="en-US" altLang="en-US" sz="4000" dirty="0" err="1" smtClean="0">
                <a:cs typeface="Calibri" panose="020F0502020204030204" pitchFamily="34" charset="0"/>
              </a:rPr>
              <a:t>á</a:t>
            </a:r>
            <a:r>
              <a:rPr lang="en-US" altLang="en-US" sz="4000" dirty="0" err="1" smtClean="0">
                <a:latin typeface="Arial Unicode MS" pitchFamily="34" charset="-128"/>
              </a:rPr>
              <a:t>lisis</a:t>
            </a:r>
            <a:r>
              <a:rPr lang="en-US" altLang="en-US" sz="4000" dirty="0" smtClean="0">
                <a:latin typeface="Arial Unicode MS" pitchFamily="34" charset="-128"/>
              </a:rPr>
              <a:t> </a:t>
            </a:r>
            <a:r>
              <a:rPr lang="en-US" altLang="en-US" sz="4000" dirty="0">
                <a:latin typeface="Arial Unicode MS" pitchFamily="34" charset="-128"/>
              </a:rPr>
              <a:t>de </a:t>
            </a:r>
            <a:r>
              <a:rPr lang="en-US" altLang="en-US" sz="4000" dirty="0" err="1" smtClean="0">
                <a:latin typeface="Arial Unicode MS" pitchFamily="34" charset="-128"/>
              </a:rPr>
              <a:t>Variantes</a:t>
            </a:r>
            <a:r>
              <a:rPr lang="en-US" altLang="en-US" sz="4000" dirty="0" smtClean="0">
                <a:latin typeface="Arial Unicode MS" pitchFamily="34" charset="-128"/>
              </a:rPr>
              <a:t> </a:t>
            </a:r>
            <a:r>
              <a:rPr lang="en-US" altLang="en-US" sz="4000" dirty="0" err="1" smtClean="0">
                <a:latin typeface="Arial Unicode MS" pitchFamily="34" charset="-128"/>
              </a:rPr>
              <a:t>Can</a:t>
            </a:r>
            <a:r>
              <a:rPr lang="en-US" altLang="en-US" sz="4000" dirty="0" err="1" smtClean="0">
                <a:cs typeface="Calibri" panose="020F0502020204030204" pitchFamily="34" charset="0"/>
              </a:rPr>
              <a:t>ó</a:t>
            </a:r>
            <a:r>
              <a:rPr lang="en-US" altLang="en-US" sz="4000" dirty="0" err="1" smtClean="0">
                <a:latin typeface="Arial Unicode MS" pitchFamily="34" charset="-128"/>
              </a:rPr>
              <a:t>nicas</a:t>
            </a:r>
            <a:endParaRPr lang="en-US" altLang="en-US" sz="4000" dirty="0">
              <a:latin typeface="Arial Unicode MS" pitchFamily="34" charset="-12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32565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55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762000"/>
          </a:xfrm>
        </p:spPr>
        <p:txBody>
          <a:bodyPr/>
          <a:lstStyle/>
          <a:p>
            <a:pPr eaLnBrk="1" hangingPunct="1"/>
            <a:r>
              <a:rPr lang="es-EC" altLang="es-EC" dirty="0" smtClean="0"/>
              <a:t>Definiciones</a:t>
            </a:r>
            <a:endParaRPr lang="en-US" altLang="es-EC" dirty="0" smtClean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057400" y="1447800"/>
            <a:ext cx="8077200" cy="4953000"/>
          </a:xfrm>
        </p:spPr>
        <p:txBody>
          <a:bodyPr/>
          <a:lstStyle/>
          <a:p>
            <a:r>
              <a:rPr lang="es-EC" altLang="es-EC" dirty="0" smtClean="0"/>
              <a:t>Covarianza:</a:t>
            </a:r>
          </a:p>
          <a:p>
            <a:endParaRPr lang="en-US" altLang="es-EC" dirty="0" smtClean="0"/>
          </a:p>
          <a:p>
            <a:endParaRPr lang="en-US" altLang="es-EC" dirty="0"/>
          </a:p>
          <a:p>
            <a:endParaRPr lang="en-US" altLang="es-EC" dirty="0"/>
          </a:p>
          <a:p>
            <a:r>
              <a:rPr lang="en-US" altLang="es-EC" dirty="0" err="1" smtClean="0"/>
              <a:t>Correlación</a:t>
            </a:r>
            <a:r>
              <a:rPr lang="en-US" altLang="es-EC" dirty="0" smtClean="0"/>
              <a:t>:</a:t>
            </a:r>
            <a:endParaRPr lang="es-EC" altLang="es-EC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2051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0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334814"/>
            <a:ext cx="8153400" cy="5065986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La distancia de </a:t>
            </a:r>
            <a:r>
              <a:rPr lang="es-EC" altLang="en-US" dirty="0" err="1" smtClean="0"/>
              <a:t>Mahalanobis</a:t>
            </a:r>
            <a:r>
              <a:rPr lang="es-EC" altLang="en-US" dirty="0" smtClean="0"/>
              <a:t> es una medida de distancia útil cuando se esta comparando grupos de especímenes por lo que se usa en </a:t>
            </a:r>
            <a:r>
              <a:rPr lang="es-EC" altLang="en-US" dirty="0" smtClean="0"/>
              <a:t>AVC</a:t>
            </a: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s-EC" altLang="en-US" b="1" u="sng" dirty="0" smtClean="0"/>
              <a:t>Distancia de </a:t>
            </a:r>
            <a:r>
              <a:rPr lang="es-EC" altLang="en-US" b="1" u="sng" dirty="0" err="1" smtClean="0"/>
              <a:t>Mahalanobis</a:t>
            </a:r>
            <a:r>
              <a:rPr lang="es-EC" altLang="en-US" b="1" u="sng" dirty="0" smtClean="0"/>
              <a:t> (D</a:t>
            </a:r>
            <a:r>
              <a:rPr lang="es-EC" altLang="en-US" b="1" u="sng" baseline="30000" dirty="0" smtClean="0"/>
              <a:t>2</a:t>
            </a:r>
            <a:r>
              <a:rPr lang="es-EC" altLang="en-US" b="1" u="sng" dirty="0" smtClean="0"/>
              <a:t>)</a:t>
            </a:r>
            <a:r>
              <a:rPr lang="es-EC" altLang="en-US" b="1" dirty="0" smtClean="0"/>
              <a:t>: </a:t>
            </a:r>
            <a:r>
              <a:rPr lang="es-EC" altLang="en-US" dirty="0" smtClean="0"/>
              <a:t>La distancia cuadrada entre dos promedios dividida por la matriz conjunta de la varianza-covarianza </a:t>
            </a:r>
            <a:r>
              <a:rPr lang="es-EC" altLang="en-US" dirty="0" smtClean="0"/>
              <a:t>(</a:t>
            </a:r>
            <a:r>
              <a:rPr lang="es-EC" altLang="en-US" i="1" dirty="0" err="1" smtClean="0"/>
              <a:t>Pooled</a:t>
            </a:r>
            <a:r>
              <a:rPr lang="es-EC" altLang="en-US" i="1" dirty="0" smtClean="0"/>
              <a:t> </a:t>
            </a:r>
            <a:r>
              <a:rPr lang="es-EC" altLang="en-US" i="1" dirty="0" err="1" smtClean="0"/>
              <a:t>sample</a:t>
            </a:r>
            <a:r>
              <a:rPr lang="es-EC" altLang="en-US" i="1" dirty="0" smtClean="0"/>
              <a:t> </a:t>
            </a:r>
            <a:r>
              <a:rPr lang="es-EC" altLang="en-US" i="1" dirty="0" err="1" smtClean="0"/>
              <a:t>variance-covariance</a:t>
            </a:r>
            <a:r>
              <a:rPr lang="es-EC" altLang="en-US" i="1" dirty="0" smtClean="0"/>
              <a:t> </a:t>
            </a:r>
            <a:r>
              <a:rPr lang="es-EC" altLang="en-US" i="1" dirty="0" err="1" smtClean="0"/>
              <a:t>matrix</a:t>
            </a:r>
            <a:r>
              <a:rPr lang="es-EC" altLang="en-US" dirty="0" smtClean="0"/>
              <a:t>)</a:t>
            </a: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Es una medida de distancia que toma en cuenta los patrones de covarianza entre las variables por lo que resalta el componente de la distancia entre grupos</a:t>
            </a:r>
          </a:p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La </a:t>
            </a:r>
            <a:r>
              <a:rPr lang="es-EC" altLang="en-US" b="1" dirty="0"/>
              <a:t>D</a:t>
            </a:r>
            <a:r>
              <a:rPr lang="es-EC" altLang="en-US" b="1" dirty="0" smtClean="0"/>
              <a:t>istancia de </a:t>
            </a:r>
            <a:r>
              <a:rPr lang="es-EC" altLang="en-US" b="1" dirty="0" err="1" smtClean="0"/>
              <a:t>Procusto</a:t>
            </a:r>
            <a:r>
              <a:rPr lang="es-EC" altLang="en-US" b="1" dirty="0" smtClean="0"/>
              <a:t> </a:t>
            </a:r>
            <a:r>
              <a:rPr lang="es-EC" altLang="en-US" dirty="0" smtClean="0"/>
              <a:t>es una medida </a:t>
            </a:r>
            <a:r>
              <a:rPr lang="es-EC" altLang="en-US" dirty="0" smtClean="0"/>
              <a:t>más </a:t>
            </a:r>
            <a:r>
              <a:rPr lang="es-EC" altLang="en-US" dirty="0" smtClean="0"/>
              <a:t>sencilla que no toma en cuenta patrones de covarianza entre las variables </a:t>
            </a:r>
          </a:p>
          <a:p>
            <a:pPr eaLnBrk="1" hangingPunct="1">
              <a:lnSpc>
                <a:spcPct val="90000"/>
              </a:lnSpc>
            </a:pPr>
            <a:endParaRPr lang="es-EC" altLang="en-US" dirty="0"/>
          </a:p>
        </p:txBody>
      </p:sp>
      <p:sp>
        <p:nvSpPr>
          <p:cNvPr id="25605" name="Text Box 9"/>
          <p:cNvSpPr txBox="1">
            <a:spLocks noChangeArrowheads="1"/>
          </p:cNvSpPr>
          <p:nvPr/>
        </p:nvSpPr>
        <p:spPr bwMode="auto">
          <a:xfrm>
            <a:off x="1981200" y="327110"/>
            <a:ext cx="8458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 err="1" smtClean="0">
                <a:latin typeface="Arial Unicode MS" pitchFamily="34" charset="-128"/>
              </a:rPr>
              <a:t>An</a:t>
            </a:r>
            <a:r>
              <a:rPr lang="en-US" altLang="en-US" sz="4000" dirty="0" err="1" smtClean="0">
                <a:cs typeface="Calibri" panose="020F0502020204030204" pitchFamily="34" charset="0"/>
              </a:rPr>
              <a:t>á</a:t>
            </a:r>
            <a:r>
              <a:rPr lang="en-US" altLang="en-US" sz="4000" dirty="0" err="1" smtClean="0">
                <a:latin typeface="Arial Unicode MS" pitchFamily="34" charset="-128"/>
              </a:rPr>
              <a:t>lisis</a:t>
            </a:r>
            <a:r>
              <a:rPr lang="en-US" altLang="en-US" sz="4000" dirty="0" smtClean="0">
                <a:latin typeface="Arial Unicode MS" pitchFamily="34" charset="-128"/>
              </a:rPr>
              <a:t> </a:t>
            </a:r>
            <a:r>
              <a:rPr lang="en-US" altLang="en-US" sz="4000" dirty="0">
                <a:latin typeface="Arial Unicode MS" pitchFamily="34" charset="-128"/>
              </a:rPr>
              <a:t>de </a:t>
            </a:r>
            <a:r>
              <a:rPr lang="en-US" altLang="en-US" sz="4000" dirty="0" err="1" smtClean="0">
                <a:latin typeface="Arial Unicode MS" pitchFamily="34" charset="-128"/>
              </a:rPr>
              <a:t>Variantes</a:t>
            </a:r>
            <a:r>
              <a:rPr lang="en-US" altLang="en-US" sz="4000" dirty="0" smtClean="0">
                <a:latin typeface="Arial Unicode MS" pitchFamily="34" charset="-128"/>
              </a:rPr>
              <a:t> </a:t>
            </a:r>
            <a:r>
              <a:rPr lang="en-US" altLang="en-US" sz="4000" dirty="0" err="1" smtClean="0">
                <a:latin typeface="Arial Unicode MS" pitchFamily="34" charset="-128"/>
              </a:rPr>
              <a:t>Can</a:t>
            </a:r>
            <a:r>
              <a:rPr lang="en-US" altLang="en-US" sz="4000" dirty="0" err="1" smtClean="0">
                <a:cs typeface="Calibri" panose="020F0502020204030204" pitchFamily="34" charset="0"/>
              </a:rPr>
              <a:t>ó</a:t>
            </a:r>
            <a:r>
              <a:rPr lang="en-US" altLang="en-US" sz="4000" dirty="0" err="1" smtClean="0">
                <a:latin typeface="Arial Unicode MS" pitchFamily="34" charset="-128"/>
              </a:rPr>
              <a:t>nicas</a:t>
            </a:r>
            <a:endParaRPr lang="en-US" altLang="en-US" sz="4000" dirty="0">
              <a:latin typeface="Arial Unicode MS" pitchFamily="34" charset="-12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130246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71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3510140" y="3064922"/>
            <a:ext cx="2048256" cy="91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510140" y="1300130"/>
            <a:ext cx="0" cy="1764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 rot="19488986" flipV="1">
            <a:off x="3716179" y="1818311"/>
            <a:ext cx="1156491" cy="3623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7" name="TextBox 36"/>
          <p:cNvSpPr txBox="1"/>
          <p:nvPr/>
        </p:nvSpPr>
        <p:spPr>
          <a:xfrm>
            <a:off x="4323956" y="3120449"/>
            <a:ext cx="42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smtClean="0"/>
              <a:t>X1</a:t>
            </a:r>
            <a:endParaRPr lang="es-EC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3049526" y="1861496"/>
            <a:ext cx="42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smtClean="0"/>
              <a:t>X2</a:t>
            </a:r>
            <a:endParaRPr lang="es-EC" dirty="0"/>
          </a:p>
        </p:txBody>
      </p:sp>
      <p:sp>
        <p:nvSpPr>
          <p:cNvPr id="79" name="Oval 78"/>
          <p:cNvSpPr/>
          <p:nvPr/>
        </p:nvSpPr>
        <p:spPr>
          <a:xfrm rot="19488986" flipV="1">
            <a:off x="3741252" y="2326803"/>
            <a:ext cx="1156491" cy="3623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80" name="Oval 79"/>
          <p:cNvSpPr/>
          <p:nvPr/>
        </p:nvSpPr>
        <p:spPr>
          <a:xfrm rot="19488986" flipV="1">
            <a:off x="4336948" y="1881092"/>
            <a:ext cx="1156491" cy="3623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grpSp>
        <p:nvGrpSpPr>
          <p:cNvPr id="2" name="Group 1"/>
          <p:cNvGrpSpPr/>
          <p:nvPr/>
        </p:nvGrpSpPr>
        <p:grpSpPr>
          <a:xfrm>
            <a:off x="6310635" y="1274961"/>
            <a:ext cx="2139678" cy="1773936"/>
            <a:chOff x="5564400" y="1264451"/>
            <a:chExt cx="2139678" cy="1773936"/>
          </a:xfrm>
        </p:grpSpPr>
        <p:cxnSp>
          <p:nvCxnSpPr>
            <p:cNvPr id="81" name="Straight Connector 80"/>
            <p:cNvCxnSpPr/>
            <p:nvPr/>
          </p:nvCxnSpPr>
          <p:spPr>
            <a:xfrm flipV="1">
              <a:off x="5564400" y="3029243"/>
              <a:ext cx="2048256" cy="91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5564400" y="1264451"/>
              <a:ext cx="0" cy="17647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 flipV="1">
              <a:off x="6547587" y="2043642"/>
              <a:ext cx="1156491" cy="3623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08" name="Oval 107"/>
            <p:cNvSpPr/>
            <p:nvPr/>
          </p:nvSpPr>
          <p:spPr>
            <a:xfrm flipV="1">
              <a:off x="5913192" y="2058757"/>
              <a:ext cx="1156491" cy="3623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09" name="Oval 108"/>
            <p:cNvSpPr/>
            <p:nvPr/>
          </p:nvSpPr>
          <p:spPr>
            <a:xfrm flipV="1">
              <a:off x="6153044" y="1618980"/>
              <a:ext cx="1156491" cy="3623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577404" y="1603865"/>
              <a:ext cx="420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dirty="0" smtClean="0"/>
                <a:t>A</a:t>
              </a:r>
              <a:endParaRPr lang="es-EC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172367" y="2050778"/>
              <a:ext cx="420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dirty="0" smtClean="0"/>
                <a:t>B</a:t>
              </a:r>
              <a:endParaRPr lang="es-EC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137663" y="2043642"/>
              <a:ext cx="420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dirty="0" smtClean="0"/>
                <a:t>C</a:t>
              </a:r>
              <a:endParaRPr lang="es-EC" dirty="0"/>
            </a:p>
          </p:txBody>
        </p:sp>
      </p:grpSp>
      <p:sp>
        <p:nvSpPr>
          <p:cNvPr id="113" name="TextBox 112"/>
          <p:cNvSpPr txBox="1"/>
          <p:nvPr/>
        </p:nvSpPr>
        <p:spPr>
          <a:xfrm rot="19707440">
            <a:off x="4054858" y="1762327"/>
            <a:ext cx="58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smtClean="0"/>
              <a:t>A</a:t>
            </a:r>
            <a:endParaRPr lang="es-EC" dirty="0"/>
          </a:p>
        </p:txBody>
      </p:sp>
      <p:sp>
        <p:nvSpPr>
          <p:cNvPr id="114" name="TextBox 113"/>
          <p:cNvSpPr txBox="1"/>
          <p:nvPr/>
        </p:nvSpPr>
        <p:spPr>
          <a:xfrm rot="19400412">
            <a:off x="4093883" y="2341248"/>
            <a:ext cx="42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smtClean="0"/>
              <a:t>B</a:t>
            </a:r>
            <a:endParaRPr lang="es-EC" dirty="0"/>
          </a:p>
        </p:txBody>
      </p:sp>
      <p:sp>
        <p:nvSpPr>
          <p:cNvPr id="116" name="TextBox 115"/>
          <p:cNvSpPr txBox="1"/>
          <p:nvPr/>
        </p:nvSpPr>
        <p:spPr>
          <a:xfrm rot="19400412">
            <a:off x="4803453" y="1832249"/>
            <a:ext cx="42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smtClean="0"/>
              <a:t>C</a:t>
            </a:r>
            <a:endParaRPr lang="es-EC" dirty="0"/>
          </a:p>
        </p:txBody>
      </p:sp>
      <p:grpSp>
        <p:nvGrpSpPr>
          <p:cNvPr id="3" name="Group 2"/>
          <p:cNvGrpSpPr/>
          <p:nvPr/>
        </p:nvGrpSpPr>
        <p:grpSpPr>
          <a:xfrm>
            <a:off x="3665875" y="3959391"/>
            <a:ext cx="2048256" cy="1773936"/>
            <a:chOff x="2919640" y="3948881"/>
            <a:chExt cx="2048256" cy="1773936"/>
          </a:xfrm>
        </p:grpSpPr>
        <p:cxnSp>
          <p:nvCxnSpPr>
            <p:cNvPr id="117" name="Straight Connector 116"/>
            <p:cNvCxnSpPr/>
            <p:nvPr/>
          </p:nvCxnSpPr>
          <p:spPr>
            <a:xfrm flipV="1">
              <a:off x="2919640" y="5713673"/>
              <a:ext cx="2048256" cy="91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2919640" y="3948881"/>
              <a:ext cx="0" cy="17647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/>
            <p:cNvSpPr/>
            <p:nvPr/>
          </p:nvSpPr>
          <p:spPr>
            <a:xfrm flipV="1">
              <a:off x="3686049" y="4139030"/>
              <a:ext cx="691467" cy="586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72608" y="4262510"/>
              <a:ext cx="420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dirty="0" smtClean="0"/>
                <a:t>A</a:t>
              </a:r>
              <a:endParaRPr lang="es-EC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517158" y="4885916"/>
              <a:ext cx="420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dirty="0" smtClean="0"/>
                <a:t>B</a:t>
              </a:r>
              <a:endParaRPr lang="es-EC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110388" y="4878779"/>
              <a:ext cx="420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dirty="0" smtClean="0"/>
                <a:t>C</a:t>
              </a:r>
              <a:endParaRPr lang="es-EC" dirty="0"/>
            </a:p>
          </p:txBody>
        </p:sp>
        <p:sp>
          <p:nvSpPr>
            <p:cNvPr id="143" name="Oval 142"/>
            <p:cNvSpPr/>
            <p:nvPr/>
          </p:nvSpPr>
          <p:spPr>
            <a:xfrm flipV="1">
              <a:off x="3397795" y="4773821"/>
              <a:ext cx="691467" cy="586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44" name="Oval 143"/>
            <p:cNvSpPr/>
            <p:nvPr/>
          </p:nvSpPr>
          <p:spPr>
            <a:xfrm flipV="1">
              <a:off x="3896441" y="4770426"/>
              <a:ext cx="691467" cy="586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936418" y="3953629"/>
            <a:ext cx="2462150" cy="2143268"/>
            <a:chOff x="5190183" y="3943119"/>
            <a:chExt cx="2462150" cy="2143268"/>
          </a:xfrm>
        </p:grpSpPr>
        <p:cxnSp>
          <p:nvCxnSpPr>
            <p:cNvPr id="145" name="Straight Connector 144"/>
            <p:cNvCxnSpPr/>
            <p:nvPr/>
          </p:nvCxnSpPr>
          <p:spPr>
            <a:xfrm flipV="1">
              <a:off x="5604077" y="5707911"/>
              <a:ext cx="2048256" cy="91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5604077" y="3943119"/>
              <a:ext cx="0" cy="17647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/>
          </p:nvSpPr>
          <p:spPr>
            <a:xfrm flipV="1">
              <a:off x="6814784" y="4380180"/>
              <a:ext cx="691467" cy="586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6998275" y="4478499"/>
              <a:ext cx="420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dirty="0" smtClean="0"/>
                <a:t>A</a:t>
              </a:r>
              <a:endParaRPr lang="es-EC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207581" y="4262510"/>
              <a:ext cx="420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dirty="0" smtClean="0"/>
                <a:t>B</a:t>
              </a:r>
              <a:endParaRPr lang="es-EC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6241398" y="4768505"/>
              <a:ext cx="420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dirty="0" smtClean="0"/>
                <a:t>C</a:t>
              </a:r>
              <a:endParaRPr lang="es-EC" dirty="0"/>
            </a:p>
          </p:txBody>
        </p:sp>
        <p:sp>
          <p:nvSpPr>
            <p:cNvPr id="151" name="Oval 150"/>
            <p:cNvSpPr/>
            <p:nvPr/>
          </p:nvSpPr>
          <p:spPr>
            <a:xfrm flipV="1">
              <a:off x="6021002" y="4210069"/>
              <a:ext cx="691467" cy="586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52" name="Oval 151"/>
            <p:cNvSpPr/>
            <p:nvPr/>
          </p:nvSpPr>
          <p:spPr>
            <a:xfrm flipV="1">
              <a:off x="6033858" y="4602260"/>
              <a:ext cx="691467" cy="58603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6392379" y="5717055"/>
              <a:ext cx="685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dirty="0" smtClean="0"/>
                <a:t>CV1</a:t>
              </a:r>
              <a:endParaRPr lang="es-EC" dirty="0"/>
            </a:p>
          </p:txBody>
        </p:sp>
        <p:sp>
          <p:nvSpPr>
            <p:cNvPr id="154" name="TextBox 153"/>
            <p:cNvSpPr txBox="1"/>
            <p:nvPr/>
          </p:nvSpPr>
          <p:spPr>
            <a:xfrm rot="16200000">
              <a:off x="5061728" y="4572795"/>
              <a:ext cx="626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dirty="0" smtClean="0"/>
                <a:t>CV2</a:t>
              </a:r>
              <a:endParaRPr lang="es-EC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687071" y="6275447"/>
            <a:ext cx="32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smtClean="0"/>
              <a:t>Modificado de </a:t>
            </a:r>
            <a:r>
              <a:rPr lang="es-EC" dirty="0" err="1" smtClean="0"/>
              <a:t>Albrecht</a:t>
            </a:r>
            <a:r>
              <a:rPr lang="es-EC" dirty="0" smtClean="0"/>
              <a:t> (1980)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47506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Line 5"/>
          <p:cNvSpPr>
            <a:spLocks noChangeShapeType="1"/>
          </p:cNvSpPr>
          <p:nvPr/>
        </p:nvSpPr>
        <p:spPr bwMode="auto">
          <a:xfrm>
            <a:off x="1839311" y="6063776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C"/>
          </a:p>
        </p:txBody>
      </p:sp>
      <p:sp>
        <p:nvSpPr>
          <p:cNvPr id="25605" name="Text Box 9"/>
          <p:cNvSpPr txBox="1">
            <a:spLocks noChangeArrowheads="1"/>
          </p:cNvSpPr>
          <p:nvPr/>
        </p:nvSpPr>
        <p:spPr bwMode="auto">
          <a:xfrm>
            <a:off x="620111" y="154244"/>
            <a:ext cx="10972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 err="1" smtClean="0">
                <a:latin typeface="Arial Unicode MS" pitchFamily="34" charset="-128"/>
              </a:rPr>
              <a:t>An</a:t>
            </a:r>
            <a:r>
              <a:rPr lang="en-US" altLang="en-US" sz="4000" dirty="0" err="1" smtClean="0">
                <a:cs typeface="Calibri" panose="020F0502020204030204" pitchFamily="34" charset="0"/>
              </a:rPr>
              <a:t>á</a:t>
            </a:r>
            <a:r>
              <a:rPr lang="en-US" altLang="en-US" sz="4000" dirty="0" err="1" smtClean="0">
                <a:latin typeface="Arial Unicode MS" pitchFamily="34" charset="-128"/>
              </a:rPr>
              <a:t>lisis</a:t>
            </a:r>
            <a:r>
              <a:rPr lang="en-US" altLang="en-US" sz="4000" dirty="0" smtClean="0">
                <a:latin typeface="Arial Unicode MS" pitchFamily="34" charset="-128"/>
              </a:rPr>
              <a:t> </a:t>
            </a:r>
            <a:r>
              <a:rPr lang="en-US" altLang="en-US" sz="4000" dirty="0">
                <a:latin typeface="Arial Unicode MS" pitchFamily="34" charset="-128"/>
              </a:rPr>
              <a:t>de </a:t>
            </a:r>
            <a:r>
              <a:rPr lang="en-US" altLang="en-US" sz="4000" dirty="0" err="1" smtClean="0">
                <a:latin typeface="Arial Unicode MS" pitchFamily="34" charset="-128"/>
              </a:rPr>
              <a:t>Variantes</a:t>
            </a:r>
            <a:r>
              <a:rPr lang="en-US" altLang="en-US" sz="4000" dirty="0" smtClean="0">
                <a:latin typeface="Arial Unicode MS" pitchFamily="34" charset="-128"/>
              </a:rPr>
              <a:t> </a:t>
            </a:r>
            <a:r>
              <a:rPr lang="en-US" altLang="en-US" sz="4000" dirty="0" err="1" smtClean="0">
                <a:latin typeface="Arial Unicode MS" pitchFamily="34" charset="-128"/>
              </a:rPr>
              <a:t>Can</a:t>
            </a:r>
            <a:r>
              <a:rPr lang="en-US" altLang="en-US" sz="4000" dirty="0" err="1" smtClean="0">
                <a:cs typeface="Calibri" panose="020F0502020204030204" pitchFamily="34" charset="0"/>
              </a:rPr>
              <a:t>ó</a:t>
            </a:r>
            <a:r>
              <a:rPr lang="en-US" altLang="en-US" sz="4000" dirty="0" err="1" smtClean="0">
                <a:latin typeface="Arial Unicode MS" pitchFamily="34" charset="-128"/>
              </a:rPr>
              <a:t>nicas</a:t>
            </a:r>
            <a:r>
              <a:rPr lang="en-US" altLang="en-US" sz="4000" dirty="0" smtClean="0">
                <a:latin typeface="Arial Unicode MS" pitchFamily="34" charset="-128"/>
              </a:rPr>
              <a:t>: </a:t>
            </a:r>
            <a:r>
              <a:rPr lang="en-US" altLang="en-US" sz="4000" dirty="0" err="1" smtClean="0">
                <a:latin typeface="Arial Unicode MS" pitchFamily="34" charset="-128"/>
              </a:rPr>
              <a:t>Ejemplo</a:t>
            </a:r>
            <a:endParaRPr lang="en-US" altLang="en-US" sz="4000" dirty="0">
              <a:latin typeface="Arial Unicode MS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41" y="1051902"/>
            <a:ext cx="3659258" cy="49218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87" y="1338969"/>
            <a:ext cx="5694123" cy="4589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5631" y="1338969"/>
            <a:ext cx="25633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200" i="1" dirty="0" err="1" smtClean="0"/>
              <a:t>Rhoadsia</a:t>
            </a:r>
            <a:r>
              <a:rPr lang="es-EC" sz="2200" i="1" dirty="0" smtClean="0"/>
              <a:t> </a:t>
            </a:r>
            <a:r>
              <a:rPr lang="es-EC" sz="2200" i="1" dirty="0" err="1" smtClean="0"/>
              <a:t>altipinna</a:t>
            </a:r>
            <a:endParaRPr lang="es-EC" sz="22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215630" y="4174608"/>
            <a:ext cx="25633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200" i="1" dirty="0" smtClean="0"/>
              <a:t>R. </a:t>
            </a:r>
            <a:r>
              <a:rPr lang="es-EC" sz="2200" i="1" dirty="0" err="1" smtClean="0"/>
              <a:t>minor</a:t>
            </a:r>
            <a:endParaRPr lang="es-EC" sz="22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78676" y="6109123"/>
            <a:ext cx="118766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400" dirty="0"/>
              <a:t>Malato, G., V.R. </a:t>
            </a:r>
            <a:r>
              <a:rPr lang="es-EC" sz="1400" dirty="0" err="1"/>
              <a:t>Shervette</a:t>
            </a:r>
            <a:r>
              <a:rPr lang="es-EC" sz="1400" dirty="0"/>
              <a:t>, R. Navarrete Amaya, J. </a:t>
            </a:r>
            <a:r>
              <a:rPr lang="es-EC" sz="1400" dirty="0" err="1"/>
              <a:t>Valdiviezo</a:t>
            </a:r>
            <a:r>
              <a:rPr lang="es-EC" sz="1400" dirty="0"/>
              <a:t> Rivera, F. </a:t>
            </a:r>
            <a:r>
              <a:rPr lang="es-EC" sz="1400" dirty="0" err="1"/>
              <a:t>Nugra</a:t>
            </a:r>
            <a:r>
              <a:rPr lang="es-EC" sz="1400" dirty="0"/>
              <a:t> Salazar, P. Calle Delgado, K.C. </a:t>
            </a:r>
            <a:r>
              <a:rPr lang="es-EC" sz="1400" dirty="0" err="1"/>
              <a:t>Karpan</a:t>
            </a:r>
            <a:r>
              <a:rPr lang="es-EC" sz="1400" dirty="0"/>
              <a:t>, and W.E. Aguirre. 2017. </a:t>
            </a:r>
            <a:r>
              <a:rPr lang="es-EC" sz="1400" dirty="0" err="1"/>
              <a:t>Parallel</a:t>
            </a:r>
            <a:r>
              <a:rPr lang="es-EC" sz="1400" dirty="0"/>
              <a:t> </a:t>
            </a:r>
            <a:r>
              <a:rPr lang="es-EC" sz="1400" dirty="0" err="1"/>
              <a:t>body</a:t>
            </a:r>
            <a:r>
              <a:rPr lang="es-EC" sz="1400" dirty="0"/>
              <a:t> </a:t>
            </a:r>
            <a:r>
              <a:rPr lang="es-EC" sz="1400" dirty="0" err="1"/>
              <a:t>shape</a:t>
            </a:r>
            <a:r>
              <a:rPr lang="es-EC" sz="1400" dirty="0"/>
              <a:t> </a:t>
            </a:r>
            <a:r>
              <a:rPr lang="es-EC" sz="1400" dirty="0" err="1"/>
              <a:t>divergence</a:t>
            </a:r>
            <a:r>
              <a:rPr lang="es-EC" sz="1400" dirty="0"/>
              <a:t> in </a:t>
            </a:r>
            <a:r>
              <a:rPr lang="es-EC" sz="1400" dirty="0" err="1"/>
              <a:t>the</a:t>
            </a:r>
            <a:r>
              <a:rPr lang="es-EC" sz="1400" dirty="0"/>
              <a:t> </a:t>
            </a:r>
            <a:r>
              <a:rPr lang="es-EC" sz="1400" dirty="0" err="1"/>
              <a:t>Neotropical</a:t>
            </a:r>
            <a:r>
              <a:rPr lang="es-EC" sz="1400" dirty="0"/>
              <a:t> </a:t>
            </a:r>
            <a:r>
              <a:rPr lang="es-EC" sz="1400" dirty="0" err="1"/>
              <a:t>fish</a:t>
            </a:r>
            <a:r>
              <a:rPr lang="es-EC" sz="1400" dirty="0"/>
              <a:t> </a:t>
            </a:r>
            <a:r>
              <a:rPr lang="es-EC" sz="1400" dirty="0" err="1"/>
              <a:t>genus</a:t>
            </a:r>
            <a:r>
              <a:rPr lang="es-EC" sz="1400" dirty="0"/>
              <a:t> </a:t>
            </a:r>
            <a:r>
              <a:rPr lang="es-EC" sz="1400" i="1" dirty="0" err="1"/>
              <a:t>Rhoadsia</a:t>
            </a:r>
            <a:r>
              <a:rPr lang="es-EC" sz="1400" dirty="0"/>
              <a:t> (</a:t>
            </a:r>
            <a:r>
              <a:rPr lang="es-EC" sz="1400" dirty="0" err="1"/>
              <a:t>Teleostei</a:t>
            </a:r>
            <a:r>
              <a:rPr lang="es-EC" sz="1400" dirty="0"/>
              <a:t>: </a:t>
            </a:r>
            <a:r>
              <a:rPr lang="es-EC" sz="1400" dirty="0" err="1"/>
              <a:t>Characidae</a:t>
            </a:r>
            <a:r>
              <a:rPr lang="es-EC" sz="1400" dirty="0"/>
              <a:t>) </a:t>
            </a:r>
            <a:r>
              <a:rPr lang="es-EC" sz="1400" dirty="0" err="1"/>
              <a:t>along</a:t>
            </a:r>
            <a:r>
              <a:rPr lang="es-EC" sz="1400" dirty="0"/>
              <a:t> </a:t>
            </a:r>
            <a:r>
              <a:rPr lang="es-EC" sz="1400" dirty="0" err="1"/>
              <a:t>elevational</a:t>
            </a:r>
            <a:r>
              <a:rPr lang="es-EC" sz="1400" dirty="0"/>
              <a:t> </a:t>
            </a:r>
            <a:r>
              <a:rPr lang="es-EC" sz="1400" dirty="0" err="1"/>
              <a:t>gradients</a:t>
            </a:r>
            <a:r>
              <a:rPr lang="es-EC" sz="1400" dirty="0"/>
              <a:t> of </a:t>
            </a:r>
            <a:r>
              <a:rPr lang="es-EC" sz="1400" dirty="0" err="1"/>
              <a:t>the</a:t>
            </a:r>
            <a:r>
              <a:rPr lang="es-EC" sz="1400" dirty="0"/>
              <a:t> Western </a:t>
            </a:r>
            <a:r>
              <a:rPr lang="es-EC" sz="1400" dirty="0" err="1"/>
              <a:t>Slopes</a:t>
            </a:r>
            <a:r>
              <a:rPr lang="es-EC" sz="1400" dirty="0"/>
              <a:t> of </a:t>
            </a:r>
            <a:r>
              <a:rPr lang="es-EC" sz="1400" dirty="0" err="1"/>
              <a:t>the</a:t>
            </a:r>
            <a:r>
              <a:rPr lang="es-EC" sz="1400" dirty="0"/>
              <a:t> </a:t>
            </a:r>
            <a:r>
              <a:rPr lang="es-EC" sz="1400" dirty="0" err="1"/>
              <a:t>Ecuadorian</a:t>
            </a:r>
            <a:r>
              <a:rPr lang="es-EC" sz="1400" dirty="0"/>
              <a:t> Andes. </a:t>
            </a:r>
            <a:r>
              <a:rPr lang="es-EC" sz="1400" dirty="0" err="1"/>
              <a:t>PLoS</a:t>
            </a:r>
            <a:r>
              <a:rPr lang="es-EC" sz="1400" dirty="0"/>
              <a:t> </a:t>
            </a:r>
            <a:r>
              <a:rPr lang="es-EC" sz="1400" dirty="0" err="1"/>
              <a:t>One</a:t>
            </a:r>
            <a:r>
              <a:rPr lang="es-EC" sz="1400" dirty="0"/>
              <a:t> 12(6):e0179432.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78676" y="938407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91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 Box 9"/>
          <p:cNvSpPr txBox="1">
            <a:spLocks noChangeArrowheads="1"/>
          </p:cNvSpPr>
          <p:nvPr/>
        </p:nvSpPr>
        <p:spPr bwMode="auto">
          <a:xfrm>
            <a:off x="620111" y="152401"/>
            <a:ext cx="10972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 err="1" smtClean="0">
                <a:latin typeface="Arial Unicode MS" pitchFamily="34" charset="-128"/>
              </a:rPr>
              <a:t>An</a:t>
            </a:r>
            <a:r>
              <a:rPr lang="en-US" altLang="en-US" sz="4000" dirty="0" err="1" smtClean="0">
                <a:cs typeface="Calibri" panose="020F0502020204030204" pitchFamily="34" charset="0"/>
              </a:rPr>
              <a:t>á</a:t>
            </a:r>
            <a:r>
              <a:rPr lang="en-US" altLang="en-US" sz="4000" dirty="0" err="1" smtClean="0">
                <a:latin typeface="Arial Unicode MS" pitchFamily="34" charset="-128"/>
              </a:rPr>
              <a:t>lisis</a:t>
            </a:r>
            <a:r>
              <a:rPr lang="en-US" altLang="en-US" sz="4000" dirty="0" smtClean="0">
                <a:latin typeface="Arial Unicode MS" pitchFamily="34" charset="-128"/>
              </a:rPr>
              <a:t> </a:t>
            </a:r>
            <a:r>
              <a:rPr lang="en-US" altLang="en-US" sz="4000" dirty="0">
                <a:latin typeface="Arial Unicode MS" pitchFamily="34" charset="-128"/>
              </a:rPr>
              <a:t>de </a:t>
            </a:r>
            <a:r>
              <a:rPr lang="en-US" altLang="en-US" sz="4000" dirty="0" err="1" smtClean="0">
                <a:latin typeface="Arial Unicode MS" pitchFamily="34" charset="-128"/>
              </a:rPr>
              <a:t>Variantes</a:t>
            </a:r>
            <a:r>
              <a:rPr lang="en-US" altLang="en-US" sz="4000" dirty="0" smtClean="0">
                <a:latin typeface="Arial Unicode MS" pitchFamily="34" charset="-128"/>
              </a:rPr>
              <a:t> </a:t>
            </a:r>
            <a:r>
              <a:rPr lang="en-US" altLang="en-US" sz="4000" dirty="0" err="1" smtClean="0">
                <a:latin typeface="Arial Unicode MS" pitchFamily="34" charset="-128"/>
              </a:rPr>
              <a:t>Can</a:t>
            </a:r>
            <a:r>
              <a:rPr lang="en-US" altLang="en-US" sz="4000" dirty="0" err="1" smtClean="0">
                <a:cs typeface="Calibri" panose="020F0502020204030204" pitchFamily="34" charset="0"/>
              </a:rPr>
              <a:t>ó</a:t>
            </a:r>
            <a:r>
              <a:rPr lang="en-US" altLang="en-US" sz="4000" dirty="0" err="1" smtClean="0">
                <a:latin typeface="Arial Unicode MS" pitchFamily="34" charset="-128"/>
              </a:rPr>
              <a:t>nicas</a:t>
            </a:r>
            <a:r>
              <a:rPr lang="en-US" altLang="en-US" sz="4000" dirty="0" smtClean="0">
                <a:latin typeface="Arial Unicode MS" pitchFamily="34" charset="-128"/>
              </a:rPr>
              <a:t>: </a:t>
            </a:r>
            <a:r>
              <a:rPr lang="en-US" altLang="en-US" sz="4000" dirty="0" err="1" smtClean="0">
                <a:latin typeface="Arial Unicode MS" pitchFamily="34" charset="-128"/>
              </a:rPr>
              <a:t>Ejemplo</a:t>
            </a:r>
            <a:endParaRPr lang="en-US" altLang="en-US" sz="4000" dirty="0">
              <a:latin typeface="Arial Unicode MS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26" y="1064302"/>
            <a:ext cx="7139294" cy="579369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10511" y="94119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24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9183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752600"/>
            <a:ext cx="81534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Busca la función que mejor distingue a dos grupos</a:t>
            </a:r>
          </a:p>
          <a:p>
            <a:pPr lvl="1" eaLnBrk="1" hangingPunct="1">
              <a:lnSpc>
                <a:spcPct val="90000"/>
              </a:lnSpc>
            </a:pPr>
            <a:r>
              <a:rPr lang="es-EC" altLang="en-US" dirty="0" smtClean="0"/>
              <a:t>Muy similar al An</a:t>
            </a:r>
            <a:r>
              <a:rPr lang="es-EC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á</a:t>
            </a:r>
            <a:r>
              <a:rPr lang="es-EC" altLang="en-US" dirty="0" smtClean="0"/>
              <a:t>lisis de Variantes Can</a:t>
            </a:r>
            <a:r>
              <a:rPr lang="es-EC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ó</a:t>
            </a:r>
            <a:r>
              <a:rPr lang="es-EC" altLang="en-US" dirty="0" smtClean="0"/>
              <a:t>nicas</a:t>
            </a:r>
          </a:p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La diferencias principales son prácticas</a:t>
            </a:r>
          </a:p>
          <a:p>
            <a:pPr lvl="1"/>
            <a:r>
              <a:rPr lang="es-EC" altLang="en-US" dirty="0" smtClean="0"/>
              <a:t>Funciona bien cuando hay dos grupos o las comparaciones entre pares de grupos es de interés </a:t>
            </a:r>
          </a:p>
          <a:p>
            <a:pPr lvl="1"/>
            <a:r>
              <a:rPr lang="es-EC" altLang="en-US" dirty="0" smtClean="0"/>
              <a:t>Da estadísticas de clasificación</a:t>
            </a:r>
          </a:p>
          <a:p>
            <a:r>
              <a:rPr lang="es-EC" altLang="en-US" sz="2400" dirty="0" smtClean="0"/>
              <a:t>AFD </a:t>
            </a:r>
            <a:r>
              <a:rPr lang="es-EC" altLang="en-US" sz="2400" dirty="0"/>
              <a:t>es un método muy común en la estadística multivariada por lo que una vez que se generan las variables de la forma de </a:t>
            </a:r>
            <a:r>
              <a:rPr lang="es-EC" altLang="en-US" sz="2400" dirty="0" smtClean="0"/>
              <a:t>cuerpo </a:t>
            </a:r>
            <a:r>
              <a:rPr lang="es-EC" altLang="en-US" sz="2400" dirty="0" smtClean="0"/>
              <a:t>(</a:t>
            </a:r>
            <a:r>
              <a:rPr lang="es-EC" altLang="en-US" sz="2400" i="1" dirty="0" err="1" smtClean="0"/>
              <a:t>partial</a:t>
            </a:r>
            <a:r>
              <a:rPr lang="es-EC" altLang="en-US" sz="2400" i="1" dirty="0" smtClean="0"/>
              <a:t> </a:t>
            </a:r>
            <a:r>
              <a:rPr lang="es-EC" altLang="en-US" sz="2400" i="1" dirty="0" err="1" smtClean="0"/>
              <a:t>warps</a:t>
            </a:r>
            <a:r>
              <a:rPr lang="es-EC" altLang="en-US" sz="2400" dirty="0" smtClean="0"/>
              <a:t>), </a:t>
            </a:r>
            <a:r>
              <a:rPr lang="es-EC" altLang="en-US" sz="2400" dirty="0"/>
              <a:t>se pueden </a:t>
            </a:r>
            <a:r>
              <a:rPr lang="es-EC" altLang="en-US" sz="2400" dirty="0" smtClean="0"/>
              <a:t>usar en </a:t>
            </a:r>
            <a:r>
              <a:rPr lang="es-EC" altLang="en-US" sz="2400" dirty="0"/>
              <a:t>cualquier programa </a:t>
            </a:r>
            <a:r>
              <a:rPr lang="es-EC" altLang="en-US" sz="2400" dirty="0" smtClean="0"/>
              <a:t>estadístico </a:t>
            </a:r>
            <a:r>
              <a:rPr lang="es-EC" altLang="en-US" sz="2400" dirty="0"/>
              <a:t>para llevar a cabo el </a:t>
            </a:r>
            <a:r>
              <a:rPr lang="es-EC" altLang="en-US" sz="2400" dirty="0" smtClean="0"/>
              <a:t>AFD </a:t>
            </a:r>
            <a:r>
              <a:rPr lang="es-EC" altLang="en-US" sz="2400" dirty="0"/>
              <a:t>(SPSS)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400" dirty="0"/>
          </a:p>
          <a:p>
            <a:pPr lvl="1"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16389" name="Text Box 9"/>
          <p:cNvSpPr txBox="1">
            <a:spLocks noChangeArrowheads="1"/>
          </p:cNvSpPr>
          <p:nvPr/>
        </p:nvSpPr>
        <p:spPr bwMode="auto">
          <a:xfrm>
            <a:off x="1267097" y="492126"/>
            <a:ext cx="98102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 err="1">
                <a:latin typeface="Arial Unicode MS" pitchFamily="34" charset="-128"/>
              </a:rPr>
              <a:t>Análisis</a:t>
            </a:r>
            <a:r>
              <a:rPr lang="en-US" altLang="en-US" sz="4000" dirty="0">
                <a:latin typeface="Arial Unicode MS" pitchFamily="34" charset="-128"/>
              </a:rPr>
              <a:t> </a:t>
            </a:r>
            <a:r>
              <a:rPr lang="en-US" altLang="en-US" sz="4000" dirty="0" err="1" smtClean="0">
                <a:latin typeface="Arial Unicode MS" pitchFamily="34" charset="-128"/>
              </a:rPr>
              <a:t>Discriminante</a:t>
            </a:r>
            <a:r>
              <a:rPr lang="en-US" altLang="en-US" sz="4000" dirty="0" smtClean="0">
                <a:latin typeface="Arial Unicode MS" pitchFamily="34" charset="-128"/>
              </a:rPr>
              <a:t> </a:t>
            </a:r>
            <a:r>
              <a:rPr lang="en-US" altLang="en-US" sz="4000" dirty="0">
                <a:latin typeface="Arial Unicode MS" pitchFamily="34" charset="-128"/>
              </a:rPr>
              <a:t>(AFD o DFA </a:t>
            </a:r>
            <a:r>
              <a:rPr lang="en-US" altLang="en-US" sz="4000" dirty="0" err="1">
                <a:latin typeface="Arial Unicode MS" pitchFamily="34" charset="-128"/>
              </a:rPr>
              <a:t>en</a:t>
            </a:r>
            <a:r>
              <a:rPr lang="en-US" altLang="en-US" sz="4000" dirty="0">
                <a:latin typeface="Arial Unicode MS" pitchFamily="34" charset="-128"/>
              </a:rPr>
              <a:t> </a:t>
            </a:r>
            <a:r>
              <a:rPr lang="en-US" altLang="en-US" sz="4000" dirty="0" err="1" smtClean="0">
                <a:latin typeface="Arial Unicode MS" pitchFamily="34" charset="-128"/>
              </a:rPr>
              <a:t>Inglés</a:t>
            </a:r>
            <a:r>
              <a:rPr lang="en-US" altLang="en-US" sz="4000" dirty="0">
                <a:latin typeface="Arial Unicode MS" pitchFamily="34" charset="-128"/>
              </a:rPr>
              <a:t>)</a:t>
            </a:r>
            <a:endParaRPr lang="en-US" altLang="en-US" sz="4000" dirty="0">
              <a:latin typeface="Arial Unicode MS" pitchFamily="34" charset="-12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18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8636" y="841872"/>
            <a:ext cx="10489380" cy="4688596"/>
          </a:xfrm>
        </p:spPr>
        <p:txBody>
          <a:bodyPr>
            <a:noAutofit/>
          </a:bodyPr>
          <a:lstStyle/>
          <a:p>
            <a:pPr algn="l" eaLnBrk="1" hangingPunct="1"/>
            <a:r>
              <a:rPr lang="es-EC" altLang="es-EC" sz="4400" u="sng" dirty="0" smtClean="0"/>
              <a:t>PROGRAMA</a:t>
            </a:r>
            <a:r>
              <a:rPr lang="es-EC" altLang="es-EC" sz="4400" dirty="0" smtClean="0"/>
              <a:t>:</a:t>
            </a:r>
          </a:p>
          <a:p>
            <a:pPr algn="l" eaLnBrk="1" hangingPunct="1"/>
            <a:endParaRPr lang="es-EC" altLang="es-EC" sz="4400" dirty="0" smtClean="0"/>
          </a:p>
          <a:p>
            <a:pPr algn="l"/>
            <a:r>
              <a:rPr lang="es-EC" altLang="es-EC" sz="4400" dirty="0" smtClean="0"/>
              <a:t>II.B. Métodos de análisis multivariados</a:t>
            </a:r>
          </a:p>
          <a:p>
            <a:pPr algn="l"/>
            <a:r>
              <a:rPr lang="es-EC" altLang="es-EC" sz="4400" dirty="0"/>
              <a:t>	</a:t>
            </a:r>
            <a:r>
              <a:rPr lang="es-EC" altLang="es-EC" sz="3200" dirty="0"/>
              <a:t>-</a:t>
            </a:r>
            <a:r>
              <a:rPr lang="es-EC" altLang="es-EC" sz="3200" dirty="0" smtClean="0"/>
              <a:t>An</a:t>
            </a:r>
            <a:r>
              <a:rPr lang="es-EC" altLang="es-EC" sz="3200" dirty="0">
                <a:latin typeface="Calibri" panose="020F0502020204030204" pitchFamily="34" charset="0"/>
                <a:cs typeface="Calibri" panose="020F0502020204030204" pitchFamily="34" charset="0"/>
              </a:rPr>
              <a:t>á</a:t>
            </a:r>
            <a:r>
              <a:rPr lang="es-EC" altLang="es-EC" sz="3200" dirty="0" smtClean="0"/>
              <a:t>lisis </a:t>
            </a:r>
            <a:r>
              <a:rPr lang="es-EC" altLang="es-EC" sz="3200" dirty="0"/>
              <a:t>de Componentes Principales </a:t>
            </a:r>
            <a:endParaRPr lang="es-EC" altLang="es-EC" sz="3200" dirty="0" smtClean="0"/>
          </a:p>
          <a:p>
            <a:pPr algn="l"/>
            <a:r>
              <a:rPr lang="es-EC" altLang="es-EC" sz="3200" dirty="0"/>
              <a:t>	</a:t>
            </a:r>
            <a:r>
              <a:rPr lang="es-EC" altLang="es-EC" sz="3200" dirty="0" smtClean="0"/>
              <a:t>-An</a:t>
            </a:r>
            <a:r>
              <a:rPr lang="es-EC" altLang="es-EC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á</a:t>
            </a:r>
            <a:r>
              <a:rPr lang="es-EC" altLang="es-EC" sz="3200" dirty="0" smtClean="0"/>
              <a:t>lisis de Variantes Can</a:t>
            </a:r>
            <a:r>
              <a:rPr lang="es-EC" altLang="es-EC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ó</a:t>
            </a:r>
            <a:r>
              <a:rPr lang="es-EC" altLang="es-EC" sz="3200" dirty="0" smtClean="0"/>
              <a:t>nicas</a:t>
            </a:r>
          </a:p>
          <a:p>
            <a:pPr algn="l"/>
            <a:r>
              <a:rPr lang="es-EC" altLang="es-EC" sz="3200" dirty="0"/>
              <a:t>	</a:t>
            </a:r>
            <a:r>
              <a:rPr lang="es-EC" altLang="es-EC" sz="3200" dirty="0" smtClean="0"/>
              <a:t>-Regresi</a:t>
            </a:r>
            <a:r>
              <a:rPr lang="es-EC" altLang="es-EC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ó</a:t>
            </a:r>
            <a:r>
              <a:rPr lang="es-EC" altLang="es-EC" sz="3200" dirty="0" smtClean="0"/>
              <a:t>n Multivariada</a:t>
            </a:r>
          </a:p>
          <a:p>
            <a:pPr algn="l"/>
            <a:r>
              <a:rPr lang="es-EC" altLang="es-EC" sz="3200" dirty="0" smtClean="0"/>
              <a:t>	-Otras</a:t>
            </a:r>
            <a:endParaRPr lang="es-EC" altLang="es-EC" sz="4400" dirty="0" smtClean="0"/>
          </a:p>
        </p:txBody>
      </p:sp>
    </p:spTree>
    <p:extLst>
      <p:ext uri="{BB962C8B-B14F-4D97-AF65-F5344CB8AC3E}">
        <p14:creationId xmlns:p14="http://schemas.microsoft.com/office/powerpoint/2010/main" val="411390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Line 5"/>
          <p:cNvSpPr>
            <a:spLocks noChangeShapeType="1"/>
          </p:cNvSpPr>
          <p:nvPr/>
        </p:nvSpPr>
        <p:spPr bwMode="auto">
          <a:xfrm>
            <a:off x="1828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C"/>
          </a:p>
        </p:txBody>
      </p:sp>
      <p:sp>
        <p:nvSpPr>
          <p:cNvPr id="16389" name="Text Box 9"/>
          <p:cNvSpPr txBox="1">
            <a:spLocks noChangeArrowheads="1"/>
          </p:cNvSpPr>
          <p:nvPr/>
        </p:nvSpPr>
        <p:spPr bwMode="auto">
          <a:xfrm>
            <a:off x="219691" y="492126"/>
            <a:ext cx="1180197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 smtClean="0">
                <a:latin typeface="Arial Unicode MS" pitchFamily="34" charset="-128"/>
              </a:rPr>
              <a:t>AFD </a:t>
            </a:r>
            <a:r>
              <a:rPr lang="en-US" altLang="en-US" sz="4000" dirty="0" smtClean="0">
                <a:latin typeface="Arial Unicode MS" pitchFamily="34" charset="-128"/>
              </a:rPr>
              <a:t>– </a:t>
            </a:r>
            <a:r>
              <a:rPr lang="en-US" altLang="en-US" sz="4000" dirty="0" err="1" smtClean="0">
                <a:latin typeface="Arial Unicode MS" pitchFamily="34" charset="-128"/>
              </a:rPr>
              <a:t>Ejemplo</a:t>
            </a:r>
            <a:r>
              <a:rPr lang="en-US" altLang="en-US" sz="4000" dirty="0" smtClean="0">
                <a:latin typeface="Arial Unicode MS" pitchFamily="34" charset="-128"/>
              </a:rPr>
              <a:t> – </a:t>
            </a:r>
            <a:r>
              <a:rPr lang="en-US" altLang="en-US" sz="4000" dirty="0" err="1" smtClean="0">
                <a:latin typeface="Arial Unicode MS" pitchFamily="34" charset="-128"/>
              </a:rPr>
              <a:t>Identificando</a:t>
            </a:r>
            <a:r>
              <a:rPr lang="en-US" altLang="en-US" sz="4000" dirty="0" smtClean="0">
                <a:latin typeface="Arial Unicode MS" pitchFamily="34" charset="-128"/>
              </a:rPr>
              <a:t> Machos y </a:t>
            </a:r>
            <a:r>
              <a:rPr lang="en-US" altLang="en-US" sz="4000" dirty="0" err="1" smtClean="0">
                <a:latin typeface="Arial Unicode MS" pitchFamily="34" charset="-128"/>
              </a:rPr>
              <a:t>Hembras</a:t>
            </a:r>
            <a:endParaRPr lang="en-US" altLang="en-US" sz="4000" dirty="0">
              <a:latin typeface="Arial Unicode MS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91" y="1980476"/>
            <a:ext cx="4218969" cy="1544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91" y="3769306"/>
            <a:ext cx="4218969" cy="1755918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339402"/>
              </p:ext>
            </p:extLst>
          </p:nvPr>
        </p:nvGraphicFramePr>
        <p:xfrm>
          <a:off x="5171142" y="2254396"/>
          <a:ext cx="4617921" cy="4051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Image" r:id="rId5" imgW="5587200" imgH="4901400" progId="Photoshop.Image.17">
                  <p:embed/>
                </p:oleObj>
              </mc:Choice>
              <mc:Fallback>
                <p:oleObj name="Image" r:id="rId5" imgW="5587200" imgH="490140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71142" y="2254396"/>
                        <a:ext cx="4617921" cy="4051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204012" y="1727204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dirty="0" err="1" smtClean="0"/>
              <a:t>MorphoJ</a:t>
            </a:r>
            <a:endParaRPr lang="es-EC" sz="2400" b="1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7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Line 4"/>
          <p:cNvSpPr>
            <a:spLocks noChangeShapeType="1"/>
          </p:cNvSpPr>
          <p:nvPr/>
        </p:nvSpPr>
        <p:spPr bwMode="auto">
          <a:xfrm>
            <a:off x="1866900" y="14478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C"/>
          </a:p>
        </p:txBody>
      </p:sp>
      <p:sp>
        <p:nvSpPr>
          <p:cNvPr id="16388" name="Line 5"/>
          <p:cNvSpPr>
            <a:spLocks noChangeShapeType="1"/>
          </p:cNvSpPr>
          <p:nvPr/>
        </p:nvSpPr>
        <p:spPr bwMode="auto">
          <a:xfrm>
            <a:off x="1828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C"/>
          </a:p>
        </p:txBody>
      </p:sp>
      <p:sp>
        <p:nvSpPr>
          <p:cNvPr id="16389" name="Text Box 9"/>
          <p:cNvSpPr txBox="1">
            <a:spLocks noChangeArrowheads="1"/>
          </p:cNvSpPr>
          <p:nvPr/>
        </p:nvSpPr>
        <p:spPr bwMode="auto">
          <a:xfrm>
            <a:off x="219691" y="492126"/>
            <a:ext cx="1180197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 smtClean="0">
                <a:latin typeface="Arial Unicode MS" pitchFamily="34" charset="-128"/>
              </a:rPr>
              <a:t>AFD </a:t>
            </a:r>
            <a:r>
              <a:rPr lang="en-US" altLang="en-US" sz="4000" dirty="0" smtClean="0">
                <a:latin typeface="Arial Unicode MS" pitchFamily="34" charset="-128"/>
              </a:rPr>
              <a:t>– </a:t>
            </a:r>
            <a:r>
              <a:rPr lang="en-US" altLang="en-US" sz="4000" dirty="0" err="1" smtClean="0">
                <a:latin typeface="Arial Unicode MS" pitchFamily="34" charset="-128"/>
              </a:rPr>
              <a:t>Ejemplo</a:t>
            </a:r>
            <a:r>
              <a:rPr lang="en-US" altLang="en-US" sz="4000" dirty="0" smtClean="0">
                <a:latin typeface="Arial Unicode MS" pitchFamily="34" charset="-128"/>
              </a:rPr>
              <a:t> – </a:t>
            </a:r>
            <a:r>
              <a:rPr lang="en-US" altLang="en-US" sz="4000" dirty="0" err="1" smtClean="0">
                <a:latin typeface="Arial Unicode MS" pitchFamily="34" charset="-128"/>
              </a:rPr>
              <a:t>Identificando</a:t>
            </a:r>
            <a:r>
              <a:rPr lang="en-US" altLang="en-US" sz="4000" dirty="0" smtClean="0">
                <a:latin typeface="Arial Unicode MS" pitchFamily="34" charset="-128"/>
              </a:rPr>
              <a:t> Machos y </a:t>
            </a:r>
            <a:r>
              <a:rPr lang="en-US" altLang="en-US" sz="4000" dirty="0" err="1" smtClean="0">
                <a:latin typeface="Arial Unicode MS" pitchFamily="34" charset="-128"/>
              </a:rPr>
              <a:t>Hembras</a:t>
            </a:r>
            <a:endParaRPr lang="en-US" altLang="en-US" sz="4000" dirty="0">
              <a:latin typeface="Arial Unicode MS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00" y="1606273"/>
            <a:ext cx="9854200" cy="52517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55541" y="2694742"/>
            <a:ext cx="3294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smtClean="0"/>
              <a:t>-Da los valores en formato de histograma porque </a:t>
            </a:r>
            <a:r>
              <a:rPr lang="es-EC" dirty="0" smtClean="0"/>
              <a:t>AFD </a:t>
            </a:r>
            <a:r>
              <a:rPr lang="es-EC" dirty="0" smtClean="0"/>
              <a:t>realiza comparaciones entre un par de grupos a la vez, por lo que solo hay una variable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Es</a:t>
            </a:r>
            <a:r>
              <a:rPr lang="en-US" dirty="0" smtClean="0"/>
              <a:t> preferable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i="1" dirty="0" smtClean="0"/>
              <a:t>cross-validated</a:t>
            </a:r>
            <a:r>
              <a:rPr lang="en-US" dirty="0" smtClean="0"/>
              <a:t> scores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36407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9"/>
          <p:cNvSpPr txBox="1">
            <a:spLocks noChangeArrowheads="1"/>
          </p:cNvSpPr>
          <p:nvPr/>
        </p:nvSpPr>
        <p:spPr bwMode="auto">
          <a:xfrm>
            <a:off x="219691" y="492126"/>
            <a:ext cx="1180197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 smtClean="0">
                <a:latin typeface="Arial Unicode MS" pitchFamily="34" charset="-128"/>
              </a:rPr>
              <a:t>AFD </a:t>
            </a:r>
            <a:r>
              <a:rPr lang="en-US" altLang="en-US" sz="4000" dirty="0" smtClean="0">
                <a:latin typeface="Arial Unicode MS" pitchFamily="34" charset="-128"/>
              </a:rPr>
              <a:t>– </a:t>
            </a:r>
            <a:r>
              <a:rPr lang="en-US" altLang="en-US" sz="4000" dirty="0" err="1" smtClean="0">
                <a:latin typeface="Arial Unicode MS" pitchFamily="34" charset="-128"/>
              </a:rPr>
              <a:t>Ejemplo</a:t>
            </a:r>
            <a:r>
              <a:rPr lang="en-US" altLang="en-US" sz="4000" dirty="0" smtClean="0">
                <a:latin typeface="Arial Unicode MS" pitchFamily="34" charset="-128"/>
              </a:rPr>
              <a:t> – </a:t>
            </a:r>
            <a:r>
              <a:rPr lang="en-US" altLang="en-US" sz="4000" dirty="0" err="1" smtClean="0">
                <a:latin typeface="Arial Unicode MS" pitchFamily="34" charset="-128"/>
              </a:rPr>
              <a:t>Identificando</a:t>
            </a:r>
            <a:r>
              <a:rPr lang="en-US" altLang="en-US" sz="4000" dirty="0" smtClean="0">
                <a:latin typeface="Arial Unicode MS" pitchFamily="34" charset="-128"/>
              </a:rPr>
              <a:t> Machos y </a:t>
            </a:r>
            <a:r>
              <a:rPr lang="en-US" altLang="en-US" sz="4000" dirty="0" err="1" smtClean="0">
                <a:latin typeface="Arial Unicode MS" pitchFamily="34" charset="-128"/>
              </a:rPr>
              <a:t>Hembras</a:t>
            </a:r>
            <a:endParaRPr lang="en-US" altLang="en-US" sz="4000" dirty="0">
              <a:latin typeface="Arial Unicode MS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7616"/>
            <a:ext cx="12192000" cy="323019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0" y="1622675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169586" y="5499348"/>
            <a:ext cx="86725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800" dirty="0" smtClean="0"/>
              <a:t>-</a:t>
            </a:r>
            <a:r>
              <a:rPr lang="en-US" sz="2800" dirty="0" smtClean="0"/>
              <a:t>Se </a:t>
            </a:r>
            <a:r>
              <a:rPr lang="en-US" sz="2800" dirty="0" err="1" smtClean="0"/>
              <a:t>puede</a:t>
            </a:r>
            <a:r>
              <a:rPr lang="en-US" sz="2800" dirty="0" smtClean="0"/>
              <a:t> </a:t>
            </a:r>
            <a:r>
              <a:rPr lang="en-US" sz="2800" dirty="0" err="1" smtClean="0"/>
              <a:t>ver</a:t>
            </a:r>
            <a:r>
              <a:rPr lang="en-US" sz="2800" dirty="0" smtClean="0"/>
              <a:t> </a:t>
            </a:r>
            <a:r>
              <a:rPr lang="en-US" sz="2800" dirty="0" err="1" smtClean="0"/>
              <a:t>como</a:t>
            </a:r>
            <a:r>
              <a:rPr lang="en-US" sz="2800" dirty="0" smtClean="0"/>
              <a:t> </a:t>
            </a:r>
            <a:r>
              <a:rPr lang="en-US" sz="2800" dirty="0" err="1" smtClean="0"/>
              <a:t>difiere</a:t>
            </a:r>
            <a:r>
              <a:rPr lang="en-US" sz="2800" dirty="0" smtClean="0"/>
              <a:t> la forma del </a:t>
            </a:r>
            <a:r>
              <a:rPr lang="en-US" sz="2800" dirty="0" err="1" smtClean="0"/>
              <a:t>cuerpo</a:t>
            </a:r>
            <a:r>
              <a:rPr lang="en-US" sz="2800" dirty="0" smtClean="0"/>
              <a:t> entre machos y </a:t>
            </a:r>
            <a:r>
              <a:rPr lang="en-US" sz="2800" dirty="0" err="1" smtClean="0"/>
              <a:t>hembras</a:t>
            </a:r>
            <a:r>
              <a:rPr lang="en-US" sz="2800" dirty="0" smtClean="0"/>
              <a:t> </a:t>
            </a:r>
            <a:endParaRPr lang="es-EC" sz="2800" dirty="0"/>
          </a:p>
        </p:txBody>
      </p:sp>
    </p:spTree>
    <p:extLst>
      <p:ext uri="{BB962C8B-B14F-4D97-AF65-F5344CB8AC3E}">
        <p14:creationId xmlns:p14="http://schemas.microsoft.com/office/powerpoint/2010/main" val="422164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940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447800"/>
            <a:ext cx="8153400" cy="49530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La regresi</a:t>
            </a:r>
            <a:r>
              <a:rPr lang="es-EC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ó</a:t>
            </a:r>
            <a:r>
              <a:rPr lang="es-EC" altLang="en-US" dirty="0" smtClean="0"/>
              <a:t>n es un método para predecir la variación de una variable dependiente, Y, en función de otra variable independiente, X</a:t>
            </a:r>
          </a:p>
          <a:p>
            <a:pPr eaLnBrk="1" hangingPunct="1">
              <a:lnSpc>
                <a:spcPct val="90000"/>
              </a:lnSpc>
            </a:pPr>
            <a:endParaRPr lang="es-EC" altLang="en-US" sz="1300" dirty="0"/>
          </a:p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Regresi</a:t>
            </a:r>
            <a:r>
              <a:rPr lang="es-EC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ó</a:t>
            </a:r>
            <a:r>
              <a:rPr lang="es-EC" altLang="en-US" dirty="0" smtClean="0"/>
              <a:t>n simple: Y = a + b*X</a:t>
            </a:r>
          </a:p>
          <a:p>
            <a:pPr lvl="1"/>
            <a:r>
              <a:rPr lang="es-EC" altLang="en-US" dirty="0" smtClean="0"/>
              <a:t>Y = Variable dependiente</a:t>
            </a:r>
          </a:p>
          <a:p>
            <a:pPr lvl="1"/>
            <a:r>
              <a:rPr lang="es-EC" altLang="en-US" dirty="0" smtClean="0"/>
              <a:t>a = Parámetro que indica el valor en el cual la función cruza el eje Y</a:t>
            </a:r>
          </a:p>
          <a:p>
            <a:pPr lvl="1"/>
            <a:r>
              <a:rPr lang="es-EC" altLang="en-US" dirty="0" smtClean="0"/>
              <a:t>b = La pendiente de la función</a:t>
            </a:r>
          </a:p>
          <a:p>
            <a:pPr lvl="1"/>
            <a:r>
              <a:rPr lang="es-EC" altLang="en-US" dirty="0" smtClean="0"/>
              <a:t>X = Variable independiente (a base de la cual se va a modelar variación en Y)</a:t>
            </a:r>
          </a:p>
          <a:p>
            <a:pPr lvl="1"/>
            <a:r>
              <a:rPr lang="es-EC" altLang="en-US" dirty="0" smtClean="0"/>
              <a:t>Se calcula los parámetros a, b y se estima el valor de Y dado un valor de X (cual es el tamaño de la cabeza de un pez de 40 cm?)</a:t>
            </a:r>
            <a:endParaRPr lang="es-EC" altLang="en-US" dirty="0"/>
          </a:p>
        </p:txBody>
      </p:sp>
      <p:sp>
        <p:nvSpPr>
          <p:cNvPr id="26629" name="Text Box 9"/>
          <p:cNvSpPr txBox="1">
            <a:spLocks noChangeArrowheads="1"/>
          </p:cNvSpPr>
          <p:nvPr/>
        </p:nvSpPr>
        <p:spPr bwMode="auto">
          <a:xfrm>
            <a:off x="1905000" y="381001"/>
            <a:ext cx="8458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b="1" dirty="0" err="1" smtClean="0">
                <a:latin typeface="+mn-lt"/>
              </a:rPr>
              <a:t>Regresi</a:t>
            </a:r>
            <a:r>
              <a:rPr lang="en-US" altLang="en-US" sz="4000" b="1" dirty="0" err="1" smtClean="0">
                <a:latin typeface="+mn-lt"/>
                <a:cs typeface="Calibri" panose="020F0502020204030204" pitchFamily="34" charset="0"/>
              </a:rPr>
              <a:t>ón</a:t>
            </a:r>
            <a:endParaRPr lang="en-US" altLang="en-US" sz="4000" b="1" dirty="0">
              <a:latin typeface="+mn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4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 smtClean="0">
                <a:ea typeface="ＭＳ Ｐゴシック" panose="020B0600070205080204" pitchFamily="34" charset="-128"/>
              </a:rPr>
              <a:t>Residuals (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Variación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No </a:t>
            </a:r>
            <a:r>
              <a:rPr lang="en-US" altLang="en-US" dirty="0" err="1">
                <a:ea typeface="ＭＳ Ｐゴシック" panose="020B0600070205080204" pitchFamily="34" charset="-128"/>
              </a:rPr>
              <a:t>E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xplicada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98625" y="1981428"/>
            <a:ext cx="44198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dirty="0" smtClean="0"/>
              <a:t>-En la regresión simple, se crea un modelo que predice la variación de una variable dependiente, Y, en función de una variable independiente, X</a:t>
            </a:r>
          </a:p>
          <a:p>
            <a:r>
              <a:rPr lang="es-EC" sz="2400" dirty="0" smtClean="0"/>
              <a:t>-Los valores calculados de Y caen exactamente sobre la línea</a:t>
            </a:r>
          </a:p>
          <a:p>
            <a:r>
              <a:rPr lang="es-EC" sz="2400" dirty="0" smtClean="0"/>
              <a:t>-La diferencia entre el valor calculado de Y &amp; el valor observado de Y es el valor residual</a:t>
            </a:r>
            <a:endParaRPr lang="es-EC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0" y="1526987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8"/>
            <a:ext cx="6608172" cy="49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3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447800"/>
            <a:ext cx="8153400" cy="4953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En la </a:t>
            </a:r>
            <a:r>
              <a:rPr lang="es-EC" altLang="en-US" dirty="0" err="1" smtClean="0"/>
              <a:t>morfometría</a:t>
            </a:r>
            <a:r>
              <a:rPr lang="es-EC" altLang="en-US" dirty="0" smtClean="0"/>
              <a:t> geométrica, la </a:t>
            </a:r>
            <a:r>
              <a:rPr lang="es-EC" altLang="en-US" b="1" dirty="0" smtClean="0"/>
              <a:t>forma del cuerpo </a:t>
            </a:r>
            <a:r>
              <a:rPr lang="es-EC" altLang="en-US" dirty="0" smtClean="0"/>
              <a:t>corresponde a una </a:t>
            </a:r>
            <a:r>
              <a:rPr lang="es-EC" altLang="en-US" b="1" dirty="0" smtClean="0"/>
              <a:t>serie de variables dependientes</a:t>
            </a:r>
          </a:p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Se puede usar una o mas variables independientes (como el tamaño del cuerpo, algún parámetro fisiol</a:t>
            </a:r>
            <a:r>
              <a:rPr lang="es-EC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ó</a:t>
            </a:r>
            <a:r>
              <a:rPr lang="es-EC" altLang="en-US" dirty="0" smtClean="0"/>
              <a:t>gico, variables ambientales, etc.) </a:t>
            </a:r>
            <a:r>
              <a:rPr lang="es-EC" altLang="en-US" b="1" dirty="0" smtClean="0"/>
              <a:t>para modelar variación de la forma del cuerpo en función de la variación de la variable independiente</a:t>
            </a:r>
          </a:p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Se puede estimar si la función es </a:t>
            </a:r>
            <a:r>
              <a:rPr lang="es-EC" altLang="en-US" b="1" dirty="0" smtClean="0"/>
              <a:t>estadísticamente significativa </a:t>
            </a:r>
            <a:r>
              <a:rPr lang="es-EC" altLang="en-US" dirty="0" smtClean="0"/>
              <a:t>y crear grillas de deformación para visualizar como varia la forma del cuerpo en función de la variable independiente</a:t>
            </a:r>
          </a:p>
          <a:p>
            <a:pPr eaLnBrk="1" hangingPunct="1">
              <a:lnSpc>
                <a:spcPct val="90000"/>
              </a:lnSpc>
            </a:pPr>
            <a:endParaRPr lang="es-EC" altLang="en-US" dirty="0"/>
          </a:p>
        </p:txBody>
      </p:sp>
      <p:sp>
        <p:nvSpPr>
          <p:cNvPr id="26629" name="Text Box 9"/>
          <p:cNvSpPr txBox="1">
            <a:spLocks noChangeArrowheads="1"/>
          </p:cNvSpPr>
          <p:nvPr/>
        </p:nvSpPr>
        <p:spPr bwMode="auto">
          <a:xfrm>
            <a:off x="1905000" y="381001"/>
            <a:ext cx="8458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b="1" dirty="0" err="1"/>
              <a:t>Regresi</a:t>
            </a:r>
            <a:r>
              <a:rPr lang="en-US" altLang="en-US" sz="4000" b="1" dirty="0" err="1">
                <a:cs typeface="Calibri" panose="020F0502020204030204" pitchFamily="34" charset="0"/>
              </a:rPr>
              <a:t>ón</a:t>
            </a:r>
            <a:endParaRPr lang="en-US" altLang="en-US" sz="4000" b="1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74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447800"/>
            <a:ext cx="8153400" cy="49530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La regresión se usa también para </a:t>
            </a:r>
            <a:r>
              <a:rPr lang="es-EC" altLang="en-US" b="1" dirty="0" smtClean="0"/>
              <a:t>corregir las diferencias en tamaño entre grupos</a:t>
            </a:r>
          </a:p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Si colectas solo especímenes pequeños en un sitio y solo grandes en otro sitios, las muestras van a diferir en la forma de su cuerpo debido a diferencias </a:t>
            </a:r>
            <a:r>
              <a:rPr lang="es-EC" altLang="en-US" b="1" dirty="0" err="1" smtClean="0"/>
              <a:t>alométricas</a:t>
            </a:r>
            <a:r>
              <a:rPr lang="es-EC" altLang="en-US" dirty="0" smtClean="0"/>
              <a:t> relacionadas al tamaño, sin importar diferencias no-</a:t>
            </a:r>
            <a:r>
              <a:rPr lang="es-EC" altLang="en-US" dirty="0" err="1" smtClean="0"/>
              <a:t>alométricas</a:t>
            </a:r>
            <a:r>
              <a:rPr lang="es-EC" altLang="en-US" dirty="0" smtClean="0"/>
              <a:t> entre poblaciones</a:t>
            </a:r>
          </a:p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Se puede realizar una regresión de la forma del cuerpo sobre el </a:t>
            </a:r>
            <a:r>
              <a:rPr lang="es-EC" altLang="en-US" b="1" dirty="0" smtClean="0"/>
              <a:t>tamaño </a:t>
            </a:r>
            <a:r>
              <a:rPr lang="es-EC" altLang="en-US" b="1" dirty="0" err="1" smtClean="0"/>
              <a:t>centroide</a:t>
            </a:r>
            <a:r>
              <a:rPr lang="es-EC" altLang="en-US" b="1" dirty="0" smtClean="0"/>
              <a:t> </a:t>
            </a:r>
            <a:r>
              <a:rPr lang="es-EC" altLang="en-US" dirty="0" smtClean="0"/>
              <a:t>y los </a:t>
            </a:r>
            <a:r>
              <a:rPr lang="es-EC" altLang="en-US" b="1" dirty="0" smtClean="0"/>
              <a:t>residuales </a:t>
            </a:r>
            <a:r>
              <a:rPr lang="es-EC" altLang="en-US" dirty="0" smtClean="0"/>
              <a:t>describirían variación en la forma del cuerpo independiente a diferencias en tamaño entre las muestras (</a:t>
            </a:r>
            <a:r>
              <a:rPr lang="es-EC" altLang="en-US" dirty="0" err="1" smtClean="0"/>
              <a:t>MorphoJ</a:t>
            </a:r>
            <a:r>
              <a:rPr lang="es-EC" altLang="en-US" dirty="0" smtClean="0"/>
              <a:t>)</a:t>
            </a:r>
          </a:p>
          <a:p>
            <a:pPr eaLnBrk="1" hangingPunct="1">
              <a:lnSpc>
                <a:spcPct val="90000"/>
              </a:lnSpc>
            </a:pPr>
            <a:endParaRPr lang="es-EC" altLang="en-US" dirty="0"/>
          </a:p>
        </p:txBody>
      </p:sp>
      <p:sp>
        <p:nvSpPr>
          <p:cNvPr id="26629" name="Text Box 9"/>
          <p:cNvSpPr txBox="1">
            <a:spLocks noChangeArrowheads="1"/>
          </p:cNvSpPr>
          <p:nvPr/>
        </p:nvSpPr>
        <p:spPr bwMode="auto">
          <a:xfrm>
            <a:off x="1905000" y="381001"/>
            <a:ext cx="8458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b="1" dirty="0" err="1"/>
              <a:t>Regresi</a:t>
            </a:r>
            <a:r>
              <a:rPr lang="en-US" altLang="en-US" sz="4000" b="1" dirty="0" err="1">
                <a:cs typeface="Calibri" panose="020F0502020204030204" pitchFamily="34" charset="0"/>
              </a:rPr>
              <a:t>ón</a:t>
            </a:r>
            <a:endParaRPr lang="en-US" altLang="en-US" sz="4000" b="1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26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Line 5"/>
          <p:cNvSpPr>
            <a:spLocks noChangeShapeType="1"/>
          </p:cNvSpPr>
          <p:nvPr/>
        </p:nvSpPr>
        <p:spPr bwMode="auto">
          <a:xfrm>
            <a:off x="1828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C"/>
          </a:p>
        </p:txBody>
      </p:sp>
      <p:sp>
        <p:nvSpPr>
          <p:cNvPr id="26629" name="Text Box 9"/>
          <p:cNvSpPr txBox="1">
            <a:spLocks noChangeArrowheads="1"/>
          </p:cNvSpPr>
          <p:nvPr/>
        </p:nvSpPr>
        <p:spPr bwMode="auto">
          <a:xfrm>
            <a:off x="1905000" y="381001"/>
            <a:ext cx="8458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en-US" sz="4000" b="1" dirty="0" err="1" smtClean="0"/>
              <a:t>Regresi</a:t>
            </a:r>
            <a:r>
              <a:rPr lang="en-US" altLang="en-US" sz="4000" b="1" dirty="0" err="1" smtClean="0">
                <a:cs typeface="Calibri" panose="020F0502020204030204" pitchFamily="34" charset="0"/>
              </a:rPr>
              <a:t>ón</a:t>
            </a:r>
            <a:r>
              <a:rPr lang="en-US" altLang="en-US" sz="4000" dirty="0" smtClean="0">
                <a:cs typeface="Calibri" panose="020F0502020204030204" pitchFamily="34" charset="0"/>
              </a:rPr>
              <a:t>: </a:t>
            </a:r>
            <a:r>
              <a:rPr lang="en-US" altLang="en-US" sz="4000" b="1" dirty="0" err="1" smtClean="0">
                <a:cs typeface="Calibri" panose="020F0502020204030204" pitchFamily="34" charset="0"/>
              </a:rPr>
              <a:t>Ejemplo</a:t>
            </a:r>
            <a:endParaRPr lang="en-US" altLang="en-US" sz="4000" b="1" dirty="0">
              <a:latin typeface="Arial Unicode MS" pitchFamily="34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18060" y="1447800"/>
            <a:ext cx="8165129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altLang="en-US" dirty="0" smtClean="0"/>
              <a:t>Una de las aplicaciones mas comunes es evaluar la </a:t>
            </a:r>
            <a:r>
              <a:rPr lang="es-EC" altLang="en-US" dirty="0" err="1" smtClean="0"/>
              <a:t>alometría</a:t>
            </a:r>
            <a:r>
              <a:rPr lang="es-EC" altLang="en-US" dirty="0" smtClean="0"/>
              <a:t> mediante la regresión de la forma del cuerpo (variables dependientes) en función del tamaño (tamaño </a:t>
            </a:r>
            <a:r>
              <a:rPr lang="es-EC" altLang="en-US" dirty="0" err="1" smtClean="0"/>
              <a:t>centroide</a:t>
            </a:r>
            <a:r>
              <a:rPr lang="es-EC" altLang="en-US" dirty="0" smtClean="0"/>
              <a:t>)</a:t>
            </a:r>
          </a:p>
          <a:p>
            <a:endParaRPr lang="es-EC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416" y="2815234"/>
            <a:ext cx="4598865" cy="1743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415" y="4688113"/>
            <a:ext cx="4598865" cy="2169887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570476"/>
              </p:ext>
            </p:extLst>
          </p:nvPr>
        </p:nvGraphicFramePr>
        <p:xfrm>
          <a:off x="1018060" y="3064513"/>
          <a:ext cx="4730439" cy="3688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Image" r:id="rId5" imgW="13282200" imgH="10323720" progId="Photoshop.Image.17">
                  <p:embed/>
                </p:oleObj>
              </mc:Choice>
              <mc:Fallback>
                <p:oleObj name="Image" r:id="rId5" imgW="13282200" imgH="1032372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8060" y="3064513"/>
                        <a:ext cx="4730439" cy="3688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473281" y="3064513"/>
            <a:ext cx="146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i="1" dirty="0" err="1" smtClean="0"/>
              <a:t>Rhoadsia</a:t>
            </a:r>
            <a:r>
              <a:rPr lang="es-EC" sz="2400" i="1" dirty="0" smtClean="0"/>
              <a:t> </a:t>
            </a:r>
            <a:r>
              <a:rPr lang="es-EC" sz="2400" dirty="0" smtClean="0"/>
              <a:t>pequeño</a:t>
            </a:r>
            <a:endParaRPr lang="es-EC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529199" y="4908811"/>
            <a:ext cx="146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i="1" dirty="0" err="1" smtClean="0"/>
              <a:t>Rhoadsia</a:t>
            </a:r>
            <a:r>
              <a:rPr lang="es-EC" sz="2400" i="1" dirty="0" smtClean="0"/>
              <a:t> </a:t>
            </a:r>
            <a:r>
              <a:rPr lang="es-EC" sz="2400" dirty="0" smtClean="0"/>
              <a:t>grande</a:t>
            </a:r>
            <a:endParaRPr lang="es-EC" sz="2400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2659" y="1"/>
            <a:ext cx="3072117" cy="265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6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762000"/>
          </a:xfrm>
        </p:spPr>
        <p:txBody>
          <a:bodyPr/>
          <a:lstStyle/>
          <a:p>
            <a:pPr eaLnBrk="1" hangingPunct="1"/>
            <a:r>
              <a:rPr lang="es-EC" altLang="es-EC" dirty="0" smtClean="0"/>
              <a:t>Repaso</a:t>
            </a:r>
            <a:endParaRPr lang="en-US" altLang="es-EC" dirty="0" smtClean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133600" y="1219200"/>
            <a:ext cx="8077200" cy="5305697"/>
          </a:xfrm>
        </p:spPr>
        <p:txBody>
          <a:bodyPr>
            <a:normAutofit/>
          </a:bodyPr>
          <a:lstStyle/>
          <a:p>
            <a:r>
              <a:rPr lang="es-EC" altLang="es-EC" dirty="0" smtClean="0"/>
              <a:t>Análisis de componentes principales:</a:t>
            </a:r>
          </a:p>
          <a:p>
            <a:endParaRPr lang="en-US" altLang="es-EC" dirty="0" smtClean="0"/>
          </a:p>
          <a:p>
            <a:endParaRPr lang="en-US" altLang="es-EC" dirty="0"/>
          </a:p>
          <a:p>
            <a:r>
              <a:rPr lang="en-US" altLang="es-EC" dirty="0" smtClean="0"/>
              <a:t>An</a:t>
            </a:r>
            <a:r>
              <a:rPr lang="es-EC" altLang="es-EC" dirty="0"/>
              <a:t>á</a:t>
            </a:r>
            <a:r>
              <a:rPr lang="en-US" altLang="es-EC" dirty="0" err="1" smtClean="0"/>
              <a:t>lisis</a:t>
            </a:r>
            <a:r>
              <a:rPr lang="en-US" altLang="es-EC" dirty="0" smtClean="0"/>
              <a:t> de </a:t>
            </a:r>
            <a:r>
              <a:rPr lang="en-US" altLang="es-EC" dirty="0" err="1" smtClean="0"/>
              <a:t>variantes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canónicas</a:t>
            </a:r>
            <a:r>
              <a:rPr lang="en-US" altLang="es-EC" dirty="0" smtClean="0"/>
              <a:t>:</a:t>
            </a:r>
          </a:p>
          <a:p>
            <a:endParaRPr lang="en-US" altLang="es-EC" dirty="0" smtClean="0"/>
          </a:p>
          <a:p>
            <a:endParaRPr lang="en-US" altLang="es-EC" dirty="0"/>
          </a:p>
          <a:p>
            <a:r>
              <a:rPr lang="en-US" altLang="es-EC" dirty="0" smtClean="0"/>
              <a:t>An</a:t>
            </a:r>
            <a:r>
              <a:rPr lang="es-EC" altLang="es-EC" dirty="0"/>
              <a:t>á</a:t>
            </a:r>
            <a:r>
              <a:rPr lang="en-US" altLang="es-EC" dirty="0" err="1" smtClean="0"/>
              <a:t>lisis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discriminante</a:t>
            </a:r>
            <a:r>
              <a:rPr lang="en-US" altLang="es-EC" dirty="0" smtClean="0"/>
              <a:t>:</a:t>
            </a:r>
          </a:p>
          <a:p>
            <a:endParaRPr lang="en-US" altLang="es-EC" dirty="0" smtClean="0"/>
          </a:p>
          <a:p>
            <a:endParaRPr lang="en-US" altLang="es-EC" dirty="0"/>
          </a:p>
          <a:p>
            <a:r>
              <a:rPr lang="en-US" altLang="es-EC" dirty="0" err="1" smtClean="0"/>
              <a:t>Regresión</a:t>
            </a:r>
            <a:r>
              <a:rPr lang="en-US" altLang="es-EC" dirty="0" smtClean="0"/>
              <a:t>:</a:t>
            </a:r>
            <a:endParaRPr lang="es-EC" altLang="es-EC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097866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91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981200"/>
            <a:ext cx="8153400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Método</a:t>
            </a:r>
            <a:r>
              <a:rPr lang="en-US" altLang="en-US" dirty="0"/>
              <a:t> </a:t>
            </a:r>
            <a:r>
              <a:rPr lang="en-US" altLang="en-US" dirty="0" err="1"/>
              <a:t>exploratorio</a:t>
            </a:r>
            <a:r>
              <a:rPr lang="en-US" altLang="en-US" dirty="0"/>
              <a:t>, </a:t>
            </a:r>
            <a:r>
              <a:rPr lang="en-US" altLang="en-US" dirty="0" err="1"/>
              <a:t>muy</a:t>
            </a:r>
            <a:r>
              <a:rPr lang="en-US" altLang="en-US" dirty="0"/>
              <a:t> </a:t>
            </a:r>
            <a:r>
              <a:rPr lang="en-US" altLang="en-US" dirty="0" err="1"/>
              <a:t>común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No </a:t>
            </a:r>
            <a:r>
              <a:rPr lang="en-US" altLang="en-US" dirty="0" err="1"/>
              <a:t>es</a:t>
            </a:r>
            <a:r>
              <a:rPr lang="en-US" altLang="en-US" dirty="0"/>
              <a:t> un </a:t>
            </a:r>
            <a:r>
              <a:rPr lang="en-US" altLang="en-US" dirty="0" err="1"/>
              <a:t>método</a:t>
            </a:r>
            <a:r>
              <a:rPr lang="en-US" altLang="en-US" dirty="0"/>
              <a:t> </a:t>
            </a:r>
            <a:r>
              <a:rPr lang="en-US" altLang="en-US" dirty="0" err="1"/>
              <a:t>específico</a:t>
            </a:r>
            <a:r>
              <a:rPr lang="en-US" altLang="en-US" dirty="0"/>
              <a:t> de </a:t>
            </a:r>
            <a:r>
              <a:rPr lang="en-US" altLang="en-US" dirty="0" err="1"/>
              <a:t>morfometría</a:t>
            </a:r>
            <a:r>
              <a:rPr lang="en-US" altLang="en-US" dirty="0"/>
              <a:t> o </a:t>
            </a:r>
            <a:r>
              <a:rPr lang="en-US" altLang="en-US" dirty="0" err="1"/>
              <a:t>biología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Reduce la </a:t>
            </a:r>
            <a:r>
              <a:rPr lang="en-US" altLang="en-US" b="1" dirty="0" err="1"/>
              <a:t>dimensionalidad</a:t>
            </a:r>
            <a:r>
              <a:rPr lang="en-US" altLang="en-US" dirty="0"/>
              <a:t> de </a:t>
            </a:r>
            <a:r>
              <a:rPr lang="en-US" altLang="en-US" dirty="0" err="1"/>
              <a:t>diseños</a:t>
            </a:r>
            <a:r>
              <a:rPr lang="en-US" altLang="en-US" dirty="0"/>
              <a:t> </a:t>
            </a:r>
            <a:r>
              <a:rPr lang="en-US" altLang="en-US" dirty="0" err="1"/>
              <a:t>experimentales</a:t>
            </a:r>
            <a:r>
              <a:rPr lang="en-US" altLang="en-US" dirty="0"/>
              <a:t> </a:t>
            </a:r>
            <a:r>
              <a:rPr lang="en-US" altLang="en-US" dirty="0" err="1" smtClean="0"/>
              <a:t>complejos</a:t>
            </a:r>
            <a:endParaRPr lang="en-US" altLang="en-US" dirty="0" smtClean="0"/>
          </a:p>
          <a:p>
            <a:pPr lvl="1"/>
            <a:r>
              <a:rPr lang="en-US" altLang="en-US" dirty="0" err="1" smtClean="0"/>
              <a:t>Por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dimensión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queremos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decir</a:t>
            </a:r>
            <a:r>
              <a:rPr lang="en-US" altLang="en-US" dirty="0" smtClean="0"/>
              <a:t> variable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b="1" dirty="0"/>
              <a:t>No </a:t>
            </a:r>
            <a:r>
              <a:rPr lang="en-US" altLang="en-US" b="1" dirty="0" err="1"/>
              <a:t>es</a:t>
            </a:r>
            <a:r>
              <a:rPr lang="en-US" altLang="en-US" b="1" dirty="0"/>
              <a:t> </a:t>
            </a:r>
            <a:r>
              <a:rPr lang="en-US" altLang="en-US" b="1" dirty="0" err="1"/>
              <a:t>una</a:t>
            </a:r>
            <a:r>
              <a:rPr lang="en-US" altLang="en-US" b="1" dirty="0"/>
              <a:t> </a:t>
            </a:r>
            <a:r>
              <a:rPr lang="en-US" altLang="en-US" b="1" dirty="0" err="1"/>
              <a:t>prueba</a:t>
            </a:r>
            <a:r>
              <a:rPr lang="en-US" altLang="en-US" b="1" dirty="0"/>
              <a:t> </a:t>
            </a:r>
            <a:r>
              <a:rPr lang="en-US" altLang="en-US" b="1" dirty="0" err="1"/>
              <a:t>estadística</a:t>
            </a:r>
            <a:r>
              <a:rPr lang="en-US" altLang="en-US" b="1" dirty="0"/>
              <a:t>, </a:t>
            </a:r>
            <a:r>
              <a:rPr lang="en-US" altLang="en-US" dirty="0" err="1"/>
              <a:t>es</a:t>
            </a:r>
            <a:r>
              <a:rPr lang="en-US" altLang="en-US" dirty="0"/>
              <a:t> </a:t>
            </a:r>
            <a:r>
              <a:rPr lang="en-US" altLang="en-US" dirty="0" err="1"/>
              <a:t>una</a:t>
            </a:r>
            <a:r>
              <a:rPr lang="en-US" altLang="en-US" dirty="0"/>
              <a:t> </a:t>
            </a:r>
            <a:r>
              <a:rPr lang="en-US" altLang="en-US" dirty="0" err="1"/>
              <a:t>herramienta</a:t>
            </a:r>
            <a:r>
              <a:rPr lang="en-US" altLang="en-US" dirty="0"/>
              <a:t> para </a:t>
            </a:r>
            <a:r>
              <a:rPr lang="en-US" altLang="en-US" dirty="0" err="1"/>
              <a:t>explorar</a:t>
            </a:r>
            <a:r>
              <a:rPr lang="en-US" altLang="en-US" dirty="0"/>
              <a:t> y </a:t>
            </a:r>
            <a:r>
              <a:rPr lang="en-US" altLang="en-US" dirty="0" err="1"/>
              <a:t>entender</a:t>
            </a:r>
            <a:r>
              <a:rPr lang="en-US" altLang="en-US" dirty="0"/>
              <a:t> </a:t>
            </a:r>
            <a:r>
              <a:rPr lang="en-US" altLang="en-US" dirty="0" err="1"/>
              <a:t>variación</a:t>
            </a:r>
            <a:r>
              <a:rPr lang="en-US" altLang="en-US" dirty="0"/>
              <a:t> de </a:t>
            </a:r>
            <a:r>
              <a:rPr lang="en-US" altLang="en-US" dirty="0" err="1"/>
              <a:t>datos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25605" name="Text Box 9"/>
          <p:cNvSpPr txBox="1">
            <a:spLocks noChangeArrowheads="1"/>
          </p:cNvSpPr>
          <p:nvPr/>
        </p:nvSpPr>
        <p:spPr bwMode="auto">
          <a:xfrm>
            <a:off x="2030413" y="152401"/>
            <a:ext cx="8458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en-US" sz="4000" dirty="0" err="1">
                <a:latin typeface="Arial Unicode MS" pitchFamily="34" charset="-128"/>
              </a:rPr>
              <a:t>Análisis</a:t>
            </a:r>
            <a:r>
              <a:rPr lang="en-US" altLang="en-US" sz="4000" dirty="0">
                <a:latin typeface="Arial Unicode MS" pitchFamily="34" charset="-128"/>
              </a:rPr>
              <a:t> de </a:t>
            </a:r>
            <a:r>
              <a:rPr lang="en-US" altLang="en-US" sz="4000" dirty="0" err="1">
                <a:latin typeface="Arial Unicode MS" pitchFamily="34" charset="-128"/>
              </a:rPr>
              <a:t>Componentes</a:t>
            </a:r>
            <a:r>
              <a:rPr lang="en-US" altLang="en-US" sz="4000" dirty="0">
                <a:latin typeface="Arial Unicode MS" pitchFamily="34" charset="-128"/>
              </a:rPr>
              <a:t> </a:t>
            </a:r>
            <a:r>
              <a:rPr lang="en-US" altLang="en-US" sz="4000" dirty="0" err="1" smtClean="0">
                <a:latin typeface="Arial Unicode MS" pitchFamily="34" charset="-128"/>
              </a:rPr>
              <a:t>Principales</a:t>
            </a:r>
            <a:r>
              <a:rPr lang="en-US" altLang="en-US" sz="4000" dirty="0" smtClean="0">
                <a:latin typeface="Arial Unicode MS" pitchFamily="34" charset="-128"/>
              </a:rPr>
              <a:t> </a:t>
            </a:r>
            <a:r>
              <a:rPr lang="en-US" altLang="en-US" sz="4000" dirty="0" smtClean="0">
                <a:latin typeface="Arial Unicode MS" pitchFamily="34" charset="-128"/>
              </a:rPr>
              <a:t>(ACP </a:t>
            </a:r>
            <a:r>
              <a:rPr lang="en-US" altLang="en-US" sz="4000" dirty="0">
                <a:latin typeface="Arial Unicode MS" pitchFamily="34" charset="-128"/>
              </a:rPr>
              <a:t>o PCA </a:t>
            </a:r>
            <a:r>
              <a:rPr lang="en-US" altLang="en-US" sz="4000" dirty="0" err="1">
                <a:latin typeface="Arial Unicode MS" pitchFamily="34" charset="-128"/>
              </a:rPr>
              <a:t>en</a:t>
            </a:r>
            <a:r>
              <a:rPr lang="en-US" altLang="en-US" sz="4000" dirty="0">
                <a:latin typeface="Arial Unicode MS" pitchFamily="34" charset="-128"/>
              </a:rPr>
              <a:t> </a:t>
            </a:r>
            <a:r>
              <a:rPr lang="en-US" altLang="en-US" sz="4000" dirty="0" err="1" smtClean="0">
                <a:latin typeface="Arial Unicode MS" pitchFamily="34" charset="-128"/>
              </a:rPr>
              <a:t>Inglés</a:t>
            </a:r>
            <a:r>
              <a:rPr lang="en-US" altLang="en-US" sz="4000" dirty="0">
                <a:latin typeface="Arial Unicode MS" pitchFamily="34" charset="-128"/>
              </a:rPr>
              <a:t>)  </a:t>
            </a:r>
            <a:endParaRPr lang="en-US" altLang="en-US" sz="4000" dirty="0">
              <a:latin typeface="Arial Unicode MS" pitchFamily="34" charset="-12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707418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447800"/>
            <a:ext cx="8153400" cy="5410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Los componentes principales (</a:t>
            </a:r>
            <a:r>
              <a:rPr lang="es-EC" altLang="en-US" dirty="0" err="1" smtClean="0"/>
              <a:t>PC’s</a:t>
            </a:r>
            <a:r>
              <a:rPr lang="es-EC" altLang="en-US" dirty="0" smtClean="0"/>
              <a:t>) son </a:t>
            </a:r>
            <a:r>
              <a:rPr lang="es-EC" altLang="en-US" b="1" dirty="0" smtClean="0"/>
              <a:t>nuevas variables</a:t>
            </a:r>
            <a:r>
              <a:rPr lang="es-EC" altLang="en-US" dirty="0" smtClean="0"/>
              <a:t> y puedes tener tantas </a:t>
            </a:r>
            <a:r>
              <a:rPr lang="es-EC" altLang="en-US" dirty="0" err="1" smtClean="0"/>
              <a:t>PC’s</a:t>
            </a:r>
            <a:r>
              <a:rPr lang="es-EC" altLang="en-US" dirty="0" smtClean="0"/>
              <a:t> como tienes variables originales</a:t>
            </a:r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El método genera los </a:t>
            </a:r>
            <a:r>
              <a:rPr lang="es-EC" altLang="en-US" dirty="0" err="1" smtClean="0"/>
              <a:t>PC’s</a:t>
            </a:r>
            <a:r>
              <a:rPr lang="es-EC" altLang="en-US" dirty="0" smtClean="0"/>
              <a:t> en orden con </a:t>
            </a:r>
            <a:r>
              <a:rPr lang="es-EC" altLang="en-US" b="1" dirty="0" smtClean="0"/>
              <a:t>PC1 siendo la dirección de mayor variabilidad en el espacio</a:t>
            </a:r>
            <a:r>
              <a:rPr lang="es-EC" altLang="en-US" dirty="0" smtClean="0"/>
              <a:t>, PC2 la segunda mayor dirección de variación que esta a 90 grados de PC1, etc.  </a:t>
            </a:r>
          </a:p>
          <a:p>
            <a:pPr lvl="1"/>
            <a:r>
              <a:rPr lang="es-EC" altLang="en-US" dirty="0" smtClean="0"/>
              <a:t>Hay tantos </a:t>
            </a:r>
            <a:r>
              <a:rPr lang="es-EC" altLang="en-US" dirty="0" err="1" smtClean="0"/>
              <a:t>PC’s</a:t>
            </a:r>
            <a:r>
              <a:rPr lang="es-EC" altLang="en-US" dirty="0" smtClean="0"/>
              <a:t> como hay variables aunque muchos de los </a:t>
            </a:r>
            <a:r>
              <a:rPr lang="es-EC" altLang="en-US" dirty="0" err="1" smtClean="0"/>
              <a:t>PC’s</a:t>
            </a:r>
            <a:r>
              <a:rPr lang="es-EC" altLang="en-US" dirty="0" smtClean="0"/>
              <a:t> no van a ser significativos biológicamente</a:t>
            </a:r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La idea es usar los primeros pocos </a:t>
            </a:r>
            <a:r>
              <a:rPr lang="es-EC" altLang="en-US" dirty="0" err="1" smtClean="0"/>
              <a:t>PC’s</a:t>
            </a:r>
            <a:r>
              <a:rPr lang="es-EC" altLang="en-US" dirty="0" smtClean="0"/>
              <a:t> para graficar los datos y poder examinar patrones de variación entre muestras</a:t>
            </a:r>
            <a:endParaRPr lang="es-EC" altLang="en-US" dirty="0"/>
          </a:p>
        </p:txBody>
      </p:sp>
      <p:sp>
        <p:nvSpPr>
          <p:cNvPr id="26629" name="Text Box 9"/>
          <p:cNvSpPr txBox="1">
            <a:spLocks noChangeArrowheads="1"/>
          </p:cNvSpPr>
          <p:nvPr/>
        </p:nvSpPr>
        <p:spPr bwMode="auto">
          <a:xfrm>
            <a:off x="1905000" y="381001"/>
            <a:ext cx="8458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 err="1" smtClean="0">
                <a:latin typeface="Arial Unicode MS" pitchFamily="34" charset="-128"/>
              </a:rPr>
              <a:t>Análisis</a:t>
            </a:r>
            <a:r>
              <a:rPr lang="en-US" altLang="en-US" sz="4000" dirty="0" smtClean="0">
                <a:latin typeface="Arial Unicode MS" pitchFamily="34" charset="-128"/>
              </a:rPr>
              <a:t> </a:t>
            </a:r>
            <a:r>
              <a:rPr lang="en-US" altLang="en-US" sz="4000" dirty="0">
                <a:latin typeface="Arial Unicode MS" pitchFamily="34" charset="-128"/>
              </a:rPr>
              <a:t>de </a:t>
            </a:r>
            <a:r>
              <a:rPr lang="en-US" altLang="en-US" sz="4000" dirty="0" err="1">
                <a:latin typeface="Arial Unicode MS" pitchFamily="34" charset="-128"/>
              </a:rPr>
              <a:t>Componentes</a:t>
            </a:r>
            <a:r>
              <a:rPr lang="en-US" altLang="en-US" sz="4000" dirty="0">
                <a:latin typeface="Arial Unicode MS" pitchFamily="34" charset="-128"/>
              </a:rPr>
              <a:t> </a:t>
            </a:r>
            <a:r>
              <a:rPr lang="en-US" altLang="en-US" sz="4000" dirty="0" err="1">
                <a:latin typeface="Arial Unicode MS" pitchFamily="34" charset="-128"/>
              </a:rPr>
              <a:t>Principales</a:t>
            </a:r>
            <a:endParaRPr lang="en-US" altLang="en-US" sz="4000" dirty="0">
              <a:latin typeface="Arial Unicode MS" pitchFamily="34" charset="-12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66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2362200" y="304800"/>
            <a:ext cx="7543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dirty="0" err="1">
                <a:latin typeface="Arial Unicode MS" pitchFamily="34" charset="-128"/>
              </a:rPr>
              <a:t>Análisis</a:t>
            </a:r>
            <a:r>
              <a:rPr lang="en-US" altLang="en-US" sz="3600" dirty="0">
                <a:latin typeface="Arial Unicode MS" pitchFamily="34" charset="-128"/>
              </a:rPr>
              <a:t> de </a:t>
            </a:r>
            <a:r>
              <a:rPr lang="en-US" altLang="en-US" sz="3600" dirty="0" err="1">
                <a:latin typeface="Arial Unicode MS" pitchFamily="34" charset="-128"/>
              </a:rPr>
              <a:t>Componentes</a:t>
            </a:r>
            <a:r>
              <a:rPr lang="en-US" altLang="en-US" sz="3600" dirty="0">
                <a:latin typeface="Arial Unicode MS" pitchFamily="34" charset="-128"/>
              </a:rPr>
              <a:t> </a:t>
            </a:r>
            <a:r>
              <a:rPr lang="en-US" altLang="en-US" sz="3600" dirty="0" err="1">
                <a:latin typeface="Arial Unicode MS" pitchFamily="34" charset="-128"/>
              </a:rPr>
              <a:t>Principales</a:t>
            </a:r>
            <a:endParaRPr lang="en-US" altLang="en-US" sz="3600" dirty="0">
              <a:latin typeface="Arial Unicode MS" pitchFamily="34" charset="-128"/>
            </a:endParaRP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2362200" y="5334000"/>
            <a:ext cx="77724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n-US" altLang="en-US" sz="2400" dirty="0" smtClean="0">
                <a:latin typeface="Arial Unicode MS" pitchFamily="34" charset="-128"/>
              </a:rPr>
              <a:t>-Los </a:t>
            </a:r>
            <a:r>
              <a:rPr lang="en-US" altLang="en-US" sz="2400" dirty="0" err="1">
                <a:latin typeface="Arial Unicode MS" pitchFamily="34" charset="-128"/>
              </a:rPr>
              <a:t>puntos</a:t>
            </a:r>
            <a:r>
              <a:rPr lang="en-US" altLang="en-US" sz="2400" dirty="0">
                <a:latin typeface="Arial Unicode MS" pitchFamily="34" charset="-128"/>
              </a:rPr>
              <a:t> son </a:t>
            </a:r>
            <a:r>
              <a:rPr lang="en-US" altLang="en-US" sz="2400" dirty="0" err="1">
                <a:latin typeface="Arial Unicode MS" pitchFamily="34" charset="-128"/>
              </a:rPr>
              <a:t>proyectados</a:t>
            </a:r>
            <a:r>
              <a:rPr lang="en-US" altLang="en-US" sz="2400" dirty="0">
                <a:latin typeface="Arial Unicode MS" pitchFamily="34" charset="-128"/>
              </a:rPr>
              <a:t> </a:t>
            </a:r>
            <a:r>
              <a:rPr lang="en-US" altLang="en-US" sz="2400" dirty="0" err="1">
                <a:latin typeface="Arial Unicode MS" pitchFamily="34" charset="-128"/>
              </a:rPr>
              <a:t>en</a:t>
            </a:r>
            <a:r>
              <a:rPr lang="en-US" altLang="en-US" sz="2400" dirty="0">
                <a:latin typeface="Arial Unicode MS" pitchFamily="34" charset="-128"/>
              </a:rPr>
              <a:t> un </a:t>
            </a:r>
            <a:r>
              <a:rPr lang="en-US" altLang="en-US" sz="2400" dirty="0" err="1">
                <a:latin typeface="Arial Unicode MS" pitchFamily="34" charset="-128"/>
              </a:rPr>
              <a:t>espacio</a:t>
            </a:r>
            <a:r>
              <a:rPr lang="en-US" altLang="en-US" sz="2400" dirty="0">
                <a:latin typeface="Arial Unicode MS" pitchFamily="34" charset="-128"/>
              </a:rPr>
              <a:t> mas </a:t>
            </a:r>
            <a:r>
              <a:rPr lang="en-US" altLang="en-US" sz="2400" dirty="0" err="1">
                <a:latin typeface="Arial Unicode MS" pitchFamily="34" charset="-128"/>
              </a:rPr>
              <a:t>sencillo</a:t>
            </a:r>
            <a:r>
              <a:rPr lang="en-US" altLang="en-US" sz="2400" dirty="0">
                <a:latin typeface="Arial Unicode MS" pitchFamily="34" charset="-128"/>
              </a:rPr>
              <a:t> </a:t>
            </a:r>
            <a:r>
              <a:rPr lang="en-US" altLang="en-US" sz="2400" dirty="0" err="1">
                <a:latin typeface="Arial Unicode MS" pitchFamily="34" charset="-128"/>
              </a:rPr>
              <a:t>en</a:t>
            </a:r>
            <a:r>
              <a:rPr lang="en-US" altLang="en-US" sz="2400" dirty="0">
                <a:latin typeface="Arial Unicode MS" pitchFamily="34" charset="-128"/>
              </a:rPr>
              <a:t> el que </a:t>
            </a:r>
            <a:r>
              <a:rPr lang="en-US" altLang="en-US" sz="2400" dirty="0" err="1">
                <a:latin typeface="Arial Unicode MS" pitchFamily="34" charset="-128"/>
              </a:rPr>
              <a:t>sobresalen</a:t>
            </a:r>
            <a:r>
              <a:rPr lang="en-US" altLang="en-US" sz="2400" dirty="0">
                <a:latin typeface="Arial Unicode MS" pitchFamily="34" charset="-128"/>
              </a:rPr>
              <a:t> las </a:t>
            </a:r>
            <a:r>
              <a:rPr lang="en-US" altLang="en-US" sz="2400" dirty="0" err="1">
                <a:latin typeface="Arial Unicode MS" pitchFamily="34" charset="-128"/>
              </a:rPr>
              <a:t>direcciones</a:t>
            </a:r>
            <a:r>
              <a:rPr lang="en-US" altLang="en-US" sz="2400" dirty="0">
                <a:latin typeface="Arial Unicode MS" pitchFamily="34" charset="-128"/>
              </a:rPr>
              <a:t> de mayor </a:t>
            </a:r>
            <a:r>
              <a:rPr lang="en-US" altLang="en-US" sz="2400" dirty="0" err="1">
                <a:latin typeface="Arial Unicode MS" pitchFamily="34" charset="-128"/>
              </a:rPr>
              <a:t>variación</a:t>
            </a:r>
            <a:endParaRPr lang="en-US" altLang="en-US" sz="2400" dirty="0">
              <a:latin typeface="Arial Unicode MS" pitchFamily="34" charset="-128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 smtClean="0">
                <a:latin typeface="Arial Unicode MS" pitchFamily="34" charset="-128"/>
              </a:rPr>
              <a:t>-La </a:t>
            </a:r>
            <a:r>
              <a:rPr lang="en-US" altLang="en-US" sz="2400" dirty="0" err="1" smtClean="0">
                <a:latin typeface="Arial Unicode MS" pitchFamily="34" charset="-128"/>
              </a:rPr>
              <a:t>relación</a:t>
            </a:r>
            <a:r>
              <a:rPr lang="en-US" altLang="en-US" sz="2400" dirty="0" smtClean="0">
                <a:latin typeface="Arial Unicode MS" pitchFamily="34" charset="-128"/>
              </a:rPr>
              <a:t> </a:t>
            </a:r>
            <a:r>
              <a:rPr lang="en-US" altLang="en-US" sz="2400" dirty="0">
                <a:latin typeface="Arial Unicode MS" pitchFamily="34" charset="-128"/>
              </a:rPr>
              <a:t>entre </a:t>
            </a:r>
            <a:r>
              <a:rPr lang="en-US" altLang="en-US" sz="2400" dirty="0" err="1">
                <a:latin typeface="Arial Unicode MS" pitchFamily="34" charset="-128"/>
              </a:rPr>
              <a:t>puntos</a:t>
            </a:r>
            <a:r>
              <a:rPr lang="en-US" altLang="en-US" sz="2400" dirty="0">
                <a:latin typeface="Arial Unicode MS" pitchFamily="34" charset="-128"/>
              </a:rPr>
              <a:t> </a:t>
            </a:r>
            <a:r>
              <a:rPr lang="en-US" altLang="en-US" sz="2400" dirty="0" err="1">
                <a:latin typeface="Arial Unicode MS" pitchFamily="34" charset="-128"/>
              </a:rPr>
              <a:t>en</a:t>
            </a:r>
            <a:r>
              <a:rPr lang="en-US" altLang="en-US" sz="2400" dirty="0">
                <a:latin typeface="Arial Unicode MS" pitchFamily="34" charset="-128"/>
              </a:rPr>
              <a:t> el </a:t>
            </a:r>
            <a:r>
              <a:rPr lang="en-US" altLang="en-US" sz="2400" dirty="0" err="1">
                <a:latin typeface="Arial Unicode MS" pitchFamily="34" charset="-128"/>
              </a:rPr>
              <a:t>espacio</a:t>
            </a:r>
            <a:r>
              <a:rPr lang="en-US" altLang="en-US" sz="2400" dirty="0">
                <a:latin typeface="Arial Unicode MS" pitchFamily="34" charset="-128"/>
              </a:rPr>
              <a:t> no </a:t>
            </a:r>
            <a:r>
              <a:rPr lang="en-US" altLang="en-US" sz="2400" dirty="0" smtClean="0">
                <a:latin typeface="Arial Unicode MS" pitchFamily="34" charset="-128"/>
              </a:rPr>
              <a:t>cambia</a:t>
            </a:r>
            <a:endParaRPr lang="en-US" altLang="en-US" sz="2400" dirty="0">
              <a:latin typeface="Arial Unicode MS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7" y="1613170"/>
            <a:ext cx="11395166" cy="3394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75166" y="1515291"/>
            <a:ext cx="3840480" cy="3492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6" name="Rectangle 15"/>
          <p:cNvSpPr/>
          <p:nvPr/>
        </p:nvSpPr>
        <p:spPr>
          <a:xfrm>
            <a:off x="7998823" y="1497500"/>
            <a:ext cx="3840480" cy="3492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66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1371600"/>
            <a:ext cx="8153400" cy="4876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Como funciona?</a:t>
            </a:r>
          </a:p>
          <a:p>
            <a:pPr lvl="1" eaLnBrk="1" hangingPunct="1">
              <a:lnSpc>
                <a:spcPct val="90000"/>
              </a:lnSpc>
            </a:pPr>
            <a:r>
              <a:rPr lang="es-EC" altLang="en-US" dirty="0" smtClean="0"/>
              <a:t>Siempre se hace en computadora</a:t>
            </a:r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r>
              <a:rPr lang="es-EC" altLang="en-US" dirty="0" smtClean="0"/>
              <a:t>Toma la matriz de datos (variables de la forma del cuerpo) y genera una matriz de correlación o covarianza que indica la relación entre las variables</a:t>
            </a:r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La computadora realiza el </a:t>
            </a:r>
            <a:r>
              <a:rPr lang="es-EC" altLang="en-US" i="1" dirty="0" err="1" smtClean="0"/>
              <a:t>eigenanalysis</a:t>
            </a:r>
            <a:r>
              <a:rPr lang="es-EC" altLang="en-US" dirty="0" smtClean="0"/>
              <a:t> para encontrar los </a:t>
            </a:r>
            <a:r>
              <a:rPr lang="es-EC" altLang="en-US" i="1" dirty="0" err="1" smtClean="0"/>
              <a:t>eigenvectors</a:t>
            </a:r>
            <a:r>
              <a:rPr lang="es-EC" altLang="en-US" i="1" dirty="0" smtClean="0"/>
              <a:t> </a:t>
            </a:r>
            <a:r>
              <a:rPr lang="es-EC" altLang="en-US" dirty="0" smtClean="0"/>
              <a:t>y</a:t>
            </a:r>
            <a:r>
              <a:rPr lang="es-EC" altLang="en-US" i="1" dirty="0" smtClean="0"/>
              <a:t> </a:t>
            </a:r>
            <a:r>
              <a:rPr lang="es-EC" altLang="en-US" i="1" dirty="0" err="1" smtClean="0"/>
              <a:t>eigenvalues</a:t>
            </a:r>
            <a:endParaRPr lang="es-EC" altLang="en-US" i="1" dirty="0" smtClean="0"/>
          </a:p>
          <a:p>
            <a:pPr lvl="1" eaLnBrk="1" hangingPunct="1">
              <a:lnSpc>
                <a:spcPct val="90000"/>
              </a:lnSpc>
            </a:pPr>
            <a:r>
              <a:rPr lang="es-EC" altLang="en-US" i="1" dirty="0" err="1" smtClean="0"/>
              <a:t>Eigenvectors</a:t>
            </a:r>
            <a:r>
              <a:rPr lang="es-EC" altLang="en-US" i="1" dirty="0" smtClean="0"/>
              <a:t> </a:t>
            </a:r>
            <a:r>
              <a:rPr lang="es-EC" altLang="en-US" dirty="0" smtClean="0"/>
              <a:t>son el nuevo sistema de coordenadas (</a:t>
            </a:r>
            <a:r>
              <a:rPr lang="es-EC" altLang="en-US" dirty="0" err="1" smtClean="0"/>
              <a:t>PC’s</a:t>
            </a:r>
            <a:r>
              <a:rPr lang="es-EC" altLang="en-US" dirty="0" smtClean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s-EC" altLang="en-US" i="1" dirty="0" err="1" smtClean="0"/>
              <a:t>Eigenvalues</a:t>
            </a:r>
            <a:r>
              <a:rPr lang="es-EC" altLang="en-US" dirty="0" smtClean="0"/>
              <a:t> representan la varianza que contiene cada PC</a:t>
            </a:r>
          </a:p>
          <a:p>
            <a:pPr eaLnBrk="1" hangingPunct="1">
              <a:lnSpc>
                <a:spcPct val="90000"/>
              </a:lnSpc>
            </a:pPr>
            <a:endParaRPr lang="es-EC" altLang="en-US" dirty="0"/>
          </a:p>
        </p:txBody>
      </p:sp>
      <p:sp>
        <p:nvSpPr>
          <p:cNvPr id="28677" name="Text Box 9"/>
          <p:cNvSpPr txBox="1">
            <a:spLocks noChangeArrowheads="1"/>
          </p:cNvSpPr>
          <p:nvPr/>
        </p:nvSpPr>
        <p:spPr bwMode="auto">
          <a:xfrm>
            <a:off x="1905000" y="381001"/>
            <a:ext cx="8458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 err="1" smtClean="0">
                <a:latin typeface="Arial Unicode MS" pitchFamily="34" charset="-128"/>
              </a:rPr>
              <a:t>Análisis</a:t>
            </a:r>
            <a:r>
              <a:rPr lang="en-US" altLang="en-US" sz="4000" dirty="0" smtClean="0">
                <a:latin typeface="Arial Unicode MS" pitchFamily="34" charset="-128"/>
              </a:rPr>
              <a:t> </a:t>
            </a:r>
            <a:r>
              <a:rPr lang="en-US" altLang="en-US" sz="4000" dirty="0">
                <a:latin typeface="Arial Unicode MS" pitchFamily="34" charset="-128"/>
              </a:rPr>
              <a:t>de </a:t>
            </a:r>
            <a:r>
              <a:rPr lang="en-US" altLang="en-US" sz="4000" dirty="0" err="1">
                <a:latin typeface="Arial Unicode MS" pitchFamily="34" charset="-128"/>
              </a:rPr>
              <a:t>Componentes</a:t>
            </a:r>
            <a:r>
              <a:rPr lang="en-US" altLang="en-US" sz="4000" dirty="0">
                <a:latin typeface="Arial Unicode MS" pitchFamily="34" charset="-128"/>
              </a:rPr>
              <a:t> </a:t>
            </a:r>
            <a:r>
              <a:rPr lang="en-US" altLang="en-US" sz="4000" dirty="0" err="1">
                <a:latin typeface="Arial Unicode MS" pitchFamily="34" charset="-128"/>
              </a:rPr>
              <a:t>Principales</a:t>
            </a:r>
            <a:endParaRPr lang="en-US" altLang="en-US" sz="4000" dirty="0">
              <a:latin typeface="Arial Unicode MS" pitchFamily="34" charset="-12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8100" y="1223279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143000"/>
            <a:ext cx="8153400" cy="5257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s-EC" altLang="en-US" b="1" u="sng" dirty="0" smtClean="0"/>
              <a:t>Scores</a:t>
            </a:r>
            <a:r>
              <a:rPr lang="es-EC" altLang="en-US" dirty="0" smtClean="0"/>
              <a:t>: Son los valores de los especímenes en los nuevos ejes PC (El nuevo sistema de coordenadas)</a:t>
            </a:r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s-EC" altLang="en-US" b="1" u="sng" dirty="0" err="1" smtClean="0"/>
              <a:t>Loadings</a:t>
            </a:r>
            <a:r>
              <a:rPr lang="es-EC" altLang="en-US" dirty="0" smtClean="0"/>
              <a:t>: Correlaciones entre sus variables originales y los nuevos </a:t>
            </a:r>
            <a:r>
              <a:rPr lang="es-EC" altLang="en-US" dirty="0" err="1" smtClean="0"/>
              <a:t>PC’s</a:t>
            </a: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s-EC" altLang="en-US" b="1" u="sng" dirty="0" err="1" smtClean="0"/>
              <a:t>Eigenvalues</a:t>
            </a:r>
            <a:r>
              <a:rPr lang="es-EC" altLang="en-US" dirty="0" smtClean="0"/>
              <a:t>: Proporción de la varianza original que captura cada PC</a:t>
            </a:r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s-EC" altLang="en-US" b="1" u="sng" dirty="0" smtClean="0"/>
              <a:t>Varianza</a:t>
            </a:r>
            <a:r>
              <a:rPr lang="es-EC" altLang="en-US" dirty="0" smtClean="0"/>
              <a:t>: El cuadrado de la desviación estándar; una medida de variación en los datos alrededor del promedio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29701" name="Text Box 9"/>
          <p:cNvSpPr txBox="1">
            <a:spLocks noChangeArrowheads="1"/>
          </p:cNvSpPr>
          <p:nvPr/>
        </p:nvSpPr>
        <p:spPr bwMode="auto">
          <a:xfrm>
            <a:off x="1905000" y="152401"/>
            <a:ext cx="8458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 smtClean="0">
                <a:latin typeface="Arial Unicode MS" pitchFamily="34" charset="-128"/>
              </a:rPr>
              <a:t>ACP </a:t>
            </a:r>
            <a:r>
              <a:rPr lang="en-US" altLang="en-US" sz="4000" dirty="0" err="1">
                <a:latin typeface="Arial Unicode MS" pitchFamily="34" charset="-128"/>
              </a:rPr>
              <a:t>Definiciones</a:t>
            </a:r>
            <a:endParaRPr lang="en-US" altLang="en-US" sz="4000" dirty="0">
              <a:latin typeface="Arial Unicode MS" pitchFamily="34" charset="-12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8100" y="100579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7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143000"/>
            <a:ext cx="8153400" cy="5257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Text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29700" name="Line 5"/>
          <p:cNvSpPr>
            <a:spLocks noChangeShapeType="1"/>
          </p:cNvSpPr>
          <p:nvPr/>
        </p:nvSpPr>
        <p:spPr bwMode="auto">
          <a:xfrm>
            <a:off x="1828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C"/>
          </a:p>
        </p:txBody>
      </p:sp>
      <p:sp>
        <p:nvSpPr>
          <p:cNvPr id="29701" name="Text Box 9"/>
          <p:cNvSpPr txBox="1">
            <a:spLocks noChangeArrowheads="1"/>
          </p:cNvSpPr>
          <p:nvPr/>
        </p:nvSpPr>
        <p:spPr bwMode="auto">
          <a:xfrm>
            <a:off x="318253" y="114152"/>
            <a:ext cx="8458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 smtClean="0">
                <a:latin typeface="Arial Unicode MS" pitchFamily="34" charset="-128"/>
              </a:rPr>
              <a:t>ACP </a:t>
            </a:r>
            <a:r>
              <a:rPr lang="en-US" altLang="en-US" sz="4000" dirty="0" err="1" smtClean="0">
                <a:latin typeface="Arial Unicode MS" pitchFamily="34" charset="-128"/>
              </a:rPr>
              <a:t>Ejemplo</a:t>
            </a:r>
            <a:r>
              <a:rPr lang="en-US" altLang="en-US" sz="4000" dirty="0" smtClean="0">
                <a:latin typeface="Arial Unicode MS" pitchFamily="34" charset="-128"/>
              </a:rPr>
              <a:t>: Stickleback Alaska</a:t>
            </a:r>
            <a:endParaRPr lang="en-US" altLang="en-US" sz="4000" dirty="0">
              <a:latin typeface="Arial Unicode MS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66" y="1120775"/>
            <a:ext cx="11194867" cy="5731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921" y="0"/>
            <a:ext cx="3626079" cy="236748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Rounded Rectangle 4"/>
          <p:cNvSpPr/>
          <p:nvPr/>
        </p:nvSpPr>
        <p:spPr>
          <a:xfrm>
            <a:off x="10186416" y="990600"/>
            <a:ext cx="484632" cy="43586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grpSp>
        <p:nvGrpSpPr>
          <p:cNvPr id="10" name="Group 9"/>
          <p:cNvGrpSpPr/>
          <p:nvPr/>
        </p:nvGrpSpPr>
        <p:grpSpPr>
          <a:xfrm>
            <a:off x="8548142" y="2466254"/>
            <a:ext cx="3643857" cy="1230536"/>
            <a:chOff x="8548142" y="2466254"/>
            <a:chExt cx="3643857" cy="123053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8142" y="2547240"/>
              <a:ext cx="3643857" cy="11495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548142" y="2466254"/>
              <a:ext cx="943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400" dirty="0">
                  <a:solidFill>
                    <a:schemeClr val="bg1"/>
                  </a:solidFill>
                </a:rPr>
                <a:t>Río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548142" y="3690740"/>
            <a:ext cx="3626079" cy="1127529"/>
            <a:chOff x="8548142" y="3690740"/>
            <a:chExt cx="3626079" cy="112752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8142" y="3771726"/>
              <a:ext cx="3626079" cy="104654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565921" y="3690740"/>
              <a:ext cx="943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400" dirty="0" smtClean="0">
                  <a:solidFill>
                    <a:schemeClr val="bg1"/>
                  </a:solidFill>
                </a:rPr>
                <a:t>Lago</a:t>
              </a:r>
              <a:endParaRPr lang="es-EC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259580" y="4840290"/>
            <a:ext cx="3932420" cy="1474350"/>
            <a:chOff x="8259580" y="4840290"/>
            <a:chExt cx="3932420" cy="147435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9580" y="4915406"/>
              <a:ext cx="3932420" cy="139923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9580" y="4840290"/>
              <a:ext cx="13873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400" dirty="0" smtClean="0">
                  <a:solidFill>
                    <a:schemeClr val="bg1"/>
                  </a:solidFill>
                </a:rPr>
                <a:t>Océano</a:t>
              </a:r>
              <a:endParaRPr lang="es-EC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12875" y="6227489"/>
            <a:ext cx="277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err="1" smtClean="0"/>
              <a:t>Gasterosteidae</a:t>
            </a:r>
            <a:r>
              <a:rPr lang="es-EC" dirty="0" smtClean="0"/>
              <a:t>: </a:t>
            </a:r>
            <a:r>
              <a:rPr lang="es-EC" i="1" dirty="0" err="1" smtClean="0"/>
              <a:t>Gasterosteus</a:t>
            </a:r>
            <a:r>
              <a:rPr lang="es-EC" i="1" dirty="0" smtClean="0"/>
              <a:t> </a:t>
            </a:r>
            <a:r>
              <a:rPr lang="es-EC" i="1" dirty="0" err="1" smtClean="0"/>
              <a:t>aculeatus</a:t>
            </a:r>
            <a:endParaRPr lang="es-EC" i="1" dirty="0"/>
          </a:p>
        </p:txBody>
      </p:sp>
    </p:spTree>
    <p:extLst>
      <p:ext uri="{BB962C8B-B14F-4D97-AF65-F5344CB8AC3E}">
        <p14:creationId xmlns:p14="http://schemas.microsoft.com/office/powerpoint/2010/main" val="128659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Line 5"/>
          <p:cNvSpPr>
            <a:spLocks noChangeShapeType="1"/>
          </p:cNvSpPr>
          <p:nvPr/>
        </p:nvSpPr>
        <p:spPr bwMode="auto">
          <a:xfrm>
            <a:off x="1866900" y="6216869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C"/>
          </a:p>
        </p:txBody>
      </p:sp>
      <p:sp>
        <p:nvSpPr>
          <p:cNvPr id="29701" name="Text Box 9"/>
          <p:cNvSpPr txBox="1">
            <a:spLocks noChangeArrowheads="1"/>
          </p:cNvSpPr>
          <p:nvPr/>
        </p:nvSpPr>
        <p:spPr bwMode="auto">
          <a:xfrm>
            <a:off x="1905000" y="152401"/>
            <a:ext cx="8458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 smtClean="0">
                <a:latin typeface="Arial Unicode MS" pitchFamily="34" charset="-128"/>
              </a:rPr>
              <a:t>ACP </a:t>
            </a:r>
            <a:r>
              <a:rPr lang="en-US" altLang="en-US" sz="4000" dirty="0" err="1" smtClean="0">
                <a:latin typeface="Arial Unicode MS" pitchFamily="34" charset="-128"/>
              </a:rPr>
              <a:t>Ejemplo</a:t>
            </a:r>
            <a:r>
              <a:rPr lang="en-US" altLang="en-US" sz="4000" dirty="0" smtClean="0">
                <a:latin typeface="Arial Unicode MS" pitchFamily="34" charset="-128"/>
              </a:rPr>
              <a:t>: Stickleback Alaska</a:t>
            </a:r>
            <a:endParaRPr lang="en-US" altLang="en-US" sz="4000" dirty="0">
              <a:latin typeface="Arial Unicode MS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515" y="1117765"/>
            <a:ext cx="6641592" cy="49811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43876" y="6334780"/>
            <a:ext cx="9564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Aguirre, W.E.. 2009. </a:t>
            </a:r>
            <a:r>
              <a:rPr lang="en-US" sz="1400" dirty="0" err="1"/>
              <a:t>Microgeographical</a:t>
            </a:r>
            <a:r>
              <a:rPr lang="en-US" sz="1400" dirty="0"/>
              <a:t> diversification of </a:t>
            </a:r>
            <a:r>
              <a:rPr lang="en-US" sz="1400" dirty="0" err="1"/>
              <a:t>threespine</a:t>
            </a:r>
            <a:r>
              <a:rPr lang="en-US" sz="1400" dirty="0"/>
              <a:t> stickleback: body shape-habitat correlations in a small, ecologically diverse Alaskan drainage. Biological Journal of the </a:t>
            </a:r>
            <a:r>
              <a:rPr lang="en-US" sz="1400" dirty="0" err="1"/>
              <a:t>Linnean</a:t>
            </a:r>
            <a:r>
              <a:rPr lang="en-US" sz="1400" dirty="0"/>
              <a:t> Society 98:139-151.</a:t>
            </a:r>
            <a:endParaRPr lang="es-EC" sz="14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00" y="964268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78674" y="1377959"/>
            <a:ext cx="5161841" cy="4897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altLang="en-US" dirty="0" smtClean="0"/>
              <a:t>Promedios de cada muestra están graficadas</a:t>
            </a:r>
          </a:p>
          <a:p>
            <a:r>
              <a:rPr lang="en-US" altLang="en-US" dirty="0" err="1" smtClean="0"/>
              <a:t>Números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los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ejes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indican</a:t>
            </a:r>
            <a:r>
              <a:rPr lang="en-US" altLang="en-US" dirty="0" smtClean="0"/>
              <a:t> el </a:t>
            </a:r>
            <a:r>
              <a:rPr lang="en-US" altLang="en-US" dirty="0" err="1" smtClean="0"/>
              <a:t>porcentaje</a:t>
            </a:r>
            <a:r>
              <a:rPr lang="en-US" altLang="en-US" dirty="0" smtClean="0"/>
              <a:t> de la </a:t>
            </a:r>
            <a:r>
              <a:rPr lang="en-US" altLang="en-US" dirty="0" err="1" smtClean="0"/>
              <a:t>varianza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representada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por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cada</a:t>
            </a:r>
            <a:r>
              <a:rPr lang="en-US" altLang="en-US" dirty="0" smtClean="0"/>
              <a:t> PC</a:t>
            </a:r>
          </a:p>
          <a:p>
            <a:r>
              <a:rPr lang="en-US" altLang="en-US" dirty="0" smtClean="0"/>
              <a:t>PC1 </a:t>
            </a:r>
            <a:r>
              <a:rPr lang="en-US" altLang="en-US" dirty="0" err="1" smtClean="0"/>
              <a:t>est</a:t>
            </a:r>
            <a:r>
              <a:rPr lang="es-EC" altLang="en-US" dirty="0"/>
              <a:t>á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asociado</a:t>
            </a:r>
            <a:r>
              <a:rPr lang="en-US" altLang="en-US" dirty="0" smtClean="0"/>
              <a:t> con la </a:t>
            </a:r>
            <a:r>
              <a:rPr lang="en-US" altLang="en-US" dirty="0" err="1" smtClean="0"/>
              <a:t>diferencia</a:t>
            </a:r>
            <a:r>
              <a:rPr lang="en-US" altLang="en-US" dirty="0" smtClean="0"/>
              <a:t> entre </a:t>
            </a:r>
            <a:r>
              <a:rPr lang="en-US" altLang="en-US" dirty="0" err="1" smtClean="0"/>
              <a:t>poblaciones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agua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dulce</a:t>
            </a:r>
            <a:r>
              <a:rPr lang="en-US" altLang="en-US" dirty="0" smtClean="0"/>
              <a:t> y </a:t>
            </a:r>
            <a:r>
              <a:rPr lang="en-US" altLang="en-US" dirty="0" err="1" smtClean="0"/>
              <a:t>oce</a:t>
            </a:r>
            <a:r>
              <a:rPr lang="es-EC" altLang="en-US" dirty="0"/>
              <a:t>á</a:t>
            </a:r>
            <a:r>
              <a:rPr lang="en-US" altLang="en-US" dirty="0" err="1" smtClean="0"/>
              <a:t>nicas</a:t>
            </a:r>
            <a:endParaRPr lang="en-US" altLang="en-US" dirty="0"/>
          </a:p>
          <a:p>
            <a:r>
              <a:rPr lang="en-US" altLang="en-US" dirty="0" smtClean="0"/>
              <a:t>PC2 </a:t>
            </a:r>
            <a:r>
              <a:rPr lang="en-US" altLang="en-US" dirty="0" err="1" smtClean="0"/>
              <a:t>separa</a:t>
            </a:r>
            <a:r>
              <a:rPr lang="en-US" altLang="en-US" dirty="0" smtClean="0"/>
              <a:t> a </a:t>
            </a:r>
            <a:r>
              <a:rPr lang="en-US" altLang="en-US" dirty="0" err="1" smtClean="0"/>
              <a:t>poblaciones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agua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dulce</a:t>
            </a:r>
            <a:r>
              <a:rPr lang="en-US" altLang="en-US" dirty="0" smtClean="0"/>
              <a:t> a base de </a:t>
            </a:r>
            <a:r>
              <a:rPr lang="en-US" altLang="en-US" dirty="0" err="1" smtClean="0"/>
              <a:t>su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tipo</a:t>
            </a:r>
            <a:r>
              <a:rPr lang="en-US" altLang="en-US" dirty="0" smtClean="0"/>
              <a:t> de habitat</a:t>
            </a:r>
            <a:endParaRPr lang="es-EC" altLang="en-US" dirty="0" smtClean="0"/>
          </a:p>
          <a:p>
            <a:endParaRPr lang="es-EC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7698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1400</Words>
  <Application>Microsoft Office PowerPoint</Application>
  <PresentationFormat>Widescreen</PresentationFormat>
  <Paragraphs>164</Paragraphs>
  <Slides>29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ＭＳ Ｐゴシック</vt:lpstr>
      <vt:lpstr>Arial</vt:lpstr>
      <vt:lpstr>Arial Unicode MS</vt:lpstr>
      <vt:lpstr>Calibri</vt:lpstr>
      <vt:lpstr>Calibri Light</vt:lpstr>
      <vt:lpstr>Office Theme</vt:lpstr>
      <vt:lpstr>Image</vt:lpstr>
      <vt:lpstr>Introducción a la Morfometría Geométrica: Teoría y Aplicaciones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Definiciones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Residuals (Variación No Explicada)</vt:lpstr>
      <vt:lpstr>PowerPoint Presentation</vt:lpstr>
      <vt:lpstr>PowerPoint Presentation</vt:lpstr>
      <vt:lpstr>PowerPoint Presentation</vt:lpstr>
      <vt:lpstr>Repaso</vt:lpstr>
    </vt:vector>
  </TitlesOfParts>
  <Company>DePaul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Morfometría Geométrica para Biólogos: Aplicaciones en la Ictiología</dc:title>
  <dc:creator>Aguirre, Windsor</dc:creator>
  <cp:lastModifiedBy>Aguirre, Windsor</cp:lastModifiedBy>
  <cp:revision>57</cp:revision>
  <dcterms:created xsi:type="dcterms:W3CDTF">2017-06-28T17:11:46Z</dcterms:created>
  <dcterms:modified xsi:type="dcterms:W3CDTF">2019-12-08T15:53:06Z</dcterms:modified>
</cp:coreProperties>
</file>